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9" r:id="rId3"/>
    <p:sldId id="280" r:id="rId4"/>
    <p:sldId id="258" r:id="rId5"/>
    <p:sldId id="279" r:id="rId6"/>
    <p:sldId id="274" r:id="rId7"/>
    <p:sldId id="289" r:id="rId8"/>
    <p:sldId id="263" r:id="rId9"/>
    <p:sldId id="277" r:id="rId10"/>
    <p:sldId id="285" r:id="rId11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натюк Ірина Володимирівна" initials="ГІВ" lastIdx="6" clrIdx="0">
    <p:extLst>
      <p:ext uri="{19B8F6BF-5375-455C-9EA6-DF929625EA0E}">
        <p15:presenceInfo xmlns:p15="http://schemas.microsoft.com/office/powerpoint/2012/main" userId="S-1-5-21-820290253-1531545695-3383170524-12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B8A9"/>
    <a:srgbClr val="F8FAF9"/>
    <a:srgbClr val="688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1CED0-1756-4B39-812F-16AE22ABF1D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F7D1E-7493-478F-B182-E9082780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11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24138" units="1/cm"/>
          <inkml:channelProperty channel="T" name="resolution" value="1" units="1/dev"/>
        </inkml:channelProperties>
      </inkml:inkSource>
      <inkml:timestamp xml:id="ts0" timeString="2023-09-28T11:45:14.6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0,'0'24'78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19E9C-15DF-4399-A1CB-5D8F5702961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7D5FA-FB44-4DB7-B5FC-7DD65089E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1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5425" y="806450"/>
            <a:ext cx="7153275" cy="40243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83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A4EA48-8B43-4E36-B5A7-B05FFA4E6D01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33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67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2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2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0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59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9869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3628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7092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6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8671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1540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7361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050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47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5971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5864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1823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азделител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297831" y="34401"/>
            <a:ext cx="10729738" cy="8714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143" tIns="43572" rIns="87143" bIns="435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145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953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656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10973211" y="6389000"/>
            <a:ext cx="902192" cy="379124"/>
          </a:xfrm>
          <a:prstGeom prst="rect">
            <a:avLst/>
          </a:prstGeom>
        </p:spPr>
        <p:txBody>
          <a:bodyPr lIns="96661" tIns="48331" rIns="96661" bIns="48331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737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10973211" y="6389000"/>
            <a:ext cx="902192" cy="379124"/>
          </a:xfrm>
          <a:prstGeom prst="rect">
            <a:avLst/>
          </a:prstGeom>
        </p:spPr>
        <p:txBody>
          <a:bodyPr lIns="96661" tIns="48331" rIns="96661" bIns="48331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8822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9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2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8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35B9F-D1F8-45FA-938B-402DF1AD486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B6DF7-1BAB-4785-8F23-7A695091AEC6}" type="datetimeFigureOut">
              <a:rPr lang="uk-UA" smtClean="0"/>
              <a:pPr/>
              <a:t>29.09.2023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223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 rot="5400000">
            <a:off x="-1434013" y="2894886"/>
            <a:ext cx="6858000" cy="1068232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lIns="87105" tIns="43552" rIns="87105" bIns="43552" rtlCol="0" anchor="ctr">
            <a:normAutofit/>
          </a:bodyPr>
          <a:lstStyle/>
          <a:p>
            <a:pPr defTabSz="871057">
              <a:spcBef>
                <a:spcPct val="0"/>
              </a:spcBef>
              <a:defRPr/>
            </a:pPr>
            <a:r>
              <a:rPr lang="uk-UA" sz="2667" b="1" dirty="0">
                <a:solidFill>
                  <a:srgbClr val="0C0C0C"/>
                </a:solidFill>
                <a:latin typeface="Calibri Light" panose="020F0302020204030204"/>
              </a:rPr>
              <a:t>                   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6291" y="2690224"/>
            <a:ext cx="7133794" cy="1400333"/>
          </a:xfrm>
        </p:spPr>
        <p:txBody>
          <a:bodyPr anchor="ctr">
            <a:normAutofit/>
          </a:bodyPr>
          <a:lstStyle/>
          <a:p>
            <a:pPr algn="r"/>
            <a:r>
              <a:rPr lang="uk-UA" sz="3429" dirty="0" smtClean="0">
                <a:latin typeface="Arial" panose="020B0604020202020204" pitchFamily="34" charset="0"/>
                <a:cs typeface="Arial" panose="020B0604020202020204" pitchFamily="34" charset="0"/>
              </a:rPr>
              <a:t>Валютний своп</a:t>
            </a:r>
            <a:br>
              <a:rPr lang="uk-UA" sz="3429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429" dirty="0" smtClean="0">
                <a:latin typeface="Arial" panose="020B0604020202020204" pitchFamily="34" charset="0"/>
                <a:cs typeface="Arial" panose="020B0604020202020204" pitchFamily="34" charset="0"/>
              </a:rPr>
              <a:t>з контролем ризик</a:t>
            </a:r>
            <a:r>
              <a:rPr lang="uk-UA" sz="3429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sz="3429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uk-UA" sz="3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Blank_end"/>
          <p:cNvPicPr/>
          <p:nvPr/>
        </p:nvPicPr>
        <p:blipFill rotWithShape="1">
          <a:blip r:embed="rId3" cstate="print"/>
          <a:srcRect l="28704" r="28704" b="36642"/>
          <a:stretch/>
        </p:blipFill>
        <p:spPr bwMode="auto">
          <a:xfrm>
            <a:off x="7262101" y="205074"/>
            <a:ext cx="3155332" cy="78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666292" y="4320724"/>
            <a:ext cx="7167294" cy="0"/>
          </a:xfrm>
          <a:prstGeom prst="line">
            <a:avLst/>
          </a:prstGeom>
          <a:ln w="19050">
            <a:solidFill>
              <a:srgbClr val="AE6E3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363582" y="6129635"/>
            <a:ext cx="1053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0485"/>
            <a:r>
              <a:rPr lang="uk-UA" sz="2000" b="1" dirty="0" smtClean="0">
                <a:solidFill>
                  <a:srgbClr val="AE6E3A"/>
                </a:solidFill>
                <a:latin typeface="Calibri" panose="020F0502020204030204"/>
              </a:rPr>
              <a:t>Київ</a:t>
            </a:r>
            <a:endParaRPr lang="uk-UA" sz="2000" b="1" dirty="0">
              <a:solidFill>
                <a:srgbClr val="AE6E3A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09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-157941" y="-9154"/>
            <a:ext cx="12191999" cy="664759"/>
            <a:chOff x="-1524000" y="0"/>
            <a:chExt cx="10668000" cy="559606"/>
          </a:xfrm>
        </p:grpSpPr>
        <p:sp>
          <p:nvSpPr>
            <p:cNvPr id="2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5208773" y="98863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Особливості валютних </a:t>
            </a:r>
            <a:r>
              <a:rPr lang="uk-UA" altLang="ru-RU" sz="1905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свопів</a:t>
            </a: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з ЦК 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91419" y="1316013"/>
            <a:ext cx="8483111" cy="843454"/>
            <a:chOff x="0" y="341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341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31518" y="31859"/>
              <a:ext cx="4957536" cy="5826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Валютний своп – поставний деривативний </a:t>
              </a:r>
              <a:r>
                <a:rPr lang="uk-UA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контракт грошового ринку, кліринг та розрахунки за яким проводиться Розрахунковим центром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791420" y="2390768"/>
            <a:ext cx="8483110" cy="645648"/>
            <a:chOff x="0" y="341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341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31518" y="31859"/>
              <a:ext cx="4957536" cy="5826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Свопи укладаються виключно на організованих ринках </a:t>
              </a:r>
              <a:r>
                <a:rPr lang="uk-UA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капіталу </a:t>
              </a: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(фондових біржах)</a:t>
              </a:r>
              <a:endParaRPr lang="uk-UA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791419" y="3295775"/>
            <a:ext cx="8483111" cy="882033"/>
            <a:chOff x="0" y="341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341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 txBox="1"/>
            <p:nvPr/>
          </p:nvSpPr>
          <p:spPr>
            <a:xfrm>
              <a:off x="31518" y="31859"/>
              <a:ext cx="4957536" cy="5826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Розрахунковий </a:t>
              </a:r>
              <a:r>
                <a:rPr lang="uk-UA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центр виступає ц</a:t>
              </a: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ентральним </a:t>
              </a:r>
              <a:r>
                <a:rPr lang="uk-UA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контрагентом (ЦК</a:t>
              </a: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uk-U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844673" y="4437168"/>
            <a:ext cx="8483111" cy="1722563"/>
            <a:chOff x="31518" y="75246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31518" y="75246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 txBox="1"/>
            <p:nvPr/>
          </p:nvSpPr>
          <p:spPr>
            <a:xfrm>
              <a:off x="31518" y="160175"/>
              <a:ext cx="4957536" cy="45429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ЦК гарантує своєчасне та в повному обсязі виконання умов </a:t>
              </a:r>
              <a:r>
                <a:rPr lang="uk-UA" sz="20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свопу</a:t>
              </a: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або, завдяки гарантійному забезпеченню, виплату добросовісній стороні компенсації (у вигляді штрафу), яка покликана покрити можливі втрати, пов’язані з невиконанням перед нею зобов’язань за </a:t>
              </a:r>
              <a:r>
                <a:rPr lang="uk-UA" sz="20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свопом</a:t>
              </a:r>
              <a:endParaRPr lang="uk-UA" sz="2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Рукописный ввод 1"/>
              <p14:cNvContentPartPr/>
              <p14:nvPr/>
            </p14:nvContentPartPr>
            <p14:xfrm>
              <a:off x="8039832" y="1527018"/>
              <a:ext cx="360" cy="9000"/>
            </p14:xfrm>
          </p:contentPart>
        </mc:Choice>
        <mc:Fallback xmlns="">
          <p:pic>
            <p:nvPicPr>
              <p:cNvPr id="2" name="Рукописный ввод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27952" y="1515138"/>
                <a:ext cx="24120" cy="3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69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6283" y="1119916"/>
            <a:ext cx="952377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Єдиний контрагент для всіх учасників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ринку - центральний контрагент;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Укладання свопів без взаємних лімітів, встановлення одного ліміту на центрального контрагента;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Мінімізація необхідних активів для розрахунків в результаті неттінгу зобов’язань/вимог за усіма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свопами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 єдиному для всіх бірж кліринговому пулі;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Розрахунки за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свопами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здійснюються в кліринговій системі Розрахункового центру;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Можливий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роловер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позиції в тому числі з іншими контрагентами;</a:t>
            </a:r>
          </a:p>
          <a:p>
            <a:pPr algn="just"/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Єдиний надійний ризик-менеджмент (вимоги до учасників клірингу, гарантійне забезпечення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, щоденний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Mark-to-market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структура власного капіталу та професійна команда РЦ дозволяють встановити великий ліміт на операції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ЦК.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-1449"/>
            <a:ext cx="12191999" cy="664759"/>
            <a:chOff x="-1524000" y="0"/>
            <a:chExt cx="10668000" cy="559606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3506077" y="101732"/>
            <a:ext cx="7423591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Переваги валютних </a:t>
            </a:r>
            <a:r>
              <a:rPr lang="uk-UA" altLang="ru-RU" sz="1905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свопів</a:t>
            </a: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984" y="823570"/>
            <a:ext cx="101791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Валютні свопи укладаються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організованому ринку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капіталу за стандартизованими умовами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обов’язковою участю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центрального контрагента;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 першому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етапі до укладання валютних свопів допускаються тільки банки в межах дилерської діяльності;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РЦ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оцінку забезпечення та розраховує єдиний ліміт для укладання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свопів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на всіх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біржах;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РЦ на початку кожного операційного дня проводить процедуру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Mark-to-market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переоцінки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зобов’язань та гарантійного забезпечення;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РЦ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перевіряє усі зустрічні заявки та акцептує або відхиляє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залежності від дотримання вимог, в тому числі стосовно достатності гарантійного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забезпечення;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Об 11-00,13-00,15-00 РЦ проводить проміжні клірингові сесії, до яких допускаються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усі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зобов’язання за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свопами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дата розрахунків за якими настала та які можуть бути розраховані;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 16-00 (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 буде погоджений з учасниками ринку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РЦ проводить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основну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клірингову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сесію. В ході сесії проводяться розрахунки за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усіма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зобов’язаннями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свопами,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дата розрахунків за якими настала та які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не були розраховані раніше, та, в разі необхідності, виконуються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дефолтні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процедури.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12191999" cy="664759"/>
            <a:chOff x="-1524000" y="0"/>
            <a:chExt cx="10668000" cy="559606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545168" y="102852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Особливості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валютних </a:t>
            </a:r>
            <a:r>
              <a:rPr lang="uk-U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свопів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5400" y="1114426"/>
            <a:ext cx="94303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Гарант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ійне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забезпечення формується учасником клірингу в кліринговій системі на окремому субрахунку та може бути сформовано у гривні,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доларах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США, Євро та цінних паперах (певні випуски ОВДП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Розрахунковий центр оцінює забезпечення та розраховує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значення Єдиного ліміту, в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межах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якого і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укладаються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Валюта враховується в Єдиному ліміті зі знижкою до її ринкової вартості із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застосуванням коригуючого коефіцієнта (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ККв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що встановлює РЦ та який враховує ринковий ризик. Ринковою вартістю валюти визнається офіційний курс НБУ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визначений на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дату оцінки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 помножений на модифікатор курсу, встановлений РЦ (за погодженням з учасниками ринку);</a:t>
            </a:r>
          </a:p>
          <a:p>
            <a:pPr algn="just"/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Цінні папери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враховуються в Єдиному ліміті зі знижкою до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їх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ринкової вартості із застосуванням коригуючого коефіцієнта (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КК),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що встановлює РЦ та який враховує ринковий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ризик.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Ринковою вартістю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цінних паперів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визнається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справедлива вартість певного випуску,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визначена НБУ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 дату оцінки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забезпечення.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132596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Оцінка забезпечення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400EF4-D14B-4B3E-8643-5A6D23594193}" type="slidenum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itchFamily="34" charset="-128"/>
              <a:cs typeface="+mn-cs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" y="-8509"/>
            <a:ext cx="12191999" cy="664759"/>
            <a:chOff x="-1524000" y="0"/>
            <a:chExt cx="10668000" cy="559606"/>
          </a:xfrm>
        </p:grpSpPr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667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                                       </a:t>
              </a:r>
              <a:endParaRPr kumimoji="0" lang="uk-UA" sz="3048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5563244" y="109353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>
                <a:tab pos="886456" algn="l"/>
              </a:tabLst>
              <a:defRPr/>
            </a:pPr>
            <a:r>
              <a:rPr kumimoji="0" lang="uk-UA" altLang="ru-RU" sz="190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Оцінка </a:t>
            </a:r>
            <a:r>
              <a:rPr kumimoji="0" lang="uk-UA" altLang="ru-RU" sz="1905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з</a:t>
            </a:r>
            <a:r>
              <a:rPr kumimoji="0" lang="uk-UA" altLang="ru-RU" sz="1905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обов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kumimoji="0" lang="uk-UA" altLang="ru-RU" sz="1905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язань</a:t>
            </a:r>
            <a:r>
              <a:rPr kumimoji="0" lang="uk-UA" altLang="ru-RU" sz="190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та розрахунок забезпечення</a:t>
            </a:r>
            <a:endParaRPr kumimoji="0" lang="uk-UA" altLang="ru-RU" sz="190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774" y="814607"/>
            <a:ext cx="10662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Під кожне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зобов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язання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учасника клірингу блокується частина 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Єдиного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ліміту.</a:t>
            </a: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Забезпечення під кожне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зобов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язання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для кожної сторони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свопу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складається з базової та додаткової частин.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299545"/>
              </p:ext>
            </p:extLst>
          </p:nvPr>
        </p:nvGraphicFramePr>
        <p:xfrm>
          <a:off x="6631805" y="1988629"/>
          <a:ext cx="5261956" cy="426822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261956">
                  <a:extLst>
                    <a:ext uri="{9D8B030D-6E8A-4147-A177-3AD203B41FA5}">
                      <a16:colId xmlns:a16="http://schemas.microsoft.com/office/drawing/2014/main" val="302525211"/>
                    </a:ext>
                  </a:extLst>
                </a:gridCol>
              </a:tblGrid>
              <a:tr h="529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Вимоги</a:t>
                      </a:r>
                      <a:r>
                        <a:rPr lang="uk-UA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до гарантійного забезпечення учасника клірингу на момент укладання угоди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uk-UA" sz="1400" b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залежності</a:t>
                      </a: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від типу розрахунків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370135"/>
                  </a:ext>
                </a:extLst>
              </a:tr>
              <a:tr h="3107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634066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стандартних умовах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152453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Гарантійне забезпечення</a:t>
                      </a:r>
                      <a:r>
                        <a:rPr lang="uk-UA" sz="14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БЗ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24490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розрахунок 1-ї частини під час проміжної або основної сесії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870462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092829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 умовою негайних розрахунків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184032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Гарантійне забезпечення</a:t>
                      </a:r>
                      <a:r>
                        <a:rPr lang="uk-UA" sz="14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БЗ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856895"/>
                  </a:ext>
                </a:extLst>
              </a:tr>
              <a:tr h="2985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розрахунок 1-ї частини одразу після отримання угоди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477182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610768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 використанням предмету угоди в якості ГЗ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39770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Гарантійне забезпечення</a:t>
                      </a:r>
                      <a:r>
                        <a:rPr lang="uk-UA" sz="14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</a:t>
                      </a: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941089"/>
                  </a:ext>
                </a:extLst>
              </a:tr>
              <a:tr h="894478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розрахунок 1-ї частини одразу після отримання угоди з одночасним зарахуванням предмету угоди</a:t>
                      </a:r>
                      <a:r>
                        <a:rPr lang="uk-UA" sz="14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рахунок гарантійного забезпечення</a:t>
                      </a:r>
                      <a:endParaRPr lang="en-US" sz="14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7675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905773" y="1988627"/>
            <a:ext cx="5641675" cy="42355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Базова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 забезпечення (БЗ) розраховується на підставі суми 1-ї частини свопу (Сума1) та коефіцієнту обліку </a:t>
            </a:r>
            <a:r>
              <a:rPr lang="uk-UA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язань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(КОЗ).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БЗ = С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ума1 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КОЗ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Додаткова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 забезпечення (ДЗ) розраховується кожного дня при проведенні п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роцедури Mark-to-market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</a:t>
            </a:r>
            <a:endParaRPr lang="en-US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Розмір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додаткової частини забезпечення для кожної із сторін свопу залежіть від: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 ринкового курсу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іноземної валюти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Нарахованих відсотків за ставкою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час з дати укладання </a:t>
            </a:r>
            <a:r>
              <a:rPr lang="uk-UA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свопу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89462" y="997717"/>
                <a:ext cx="10390909" cy="56827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53975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mtClean="0">
                          <a:latin typeface="Cambria Math" panose="02040503050406030204" pitchFamily="18" charset="0"/>
                        </a:rPr>
                        <m:t>ДЗ= </m:t>
                      </m:r>
                      <m:r>
                        <a:rPr lang="uk-UA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К</m:t>
                      </m:r>
                      <m:r>
                        <a:rPr lang="uk-UA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uk-UA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РК</m:t>
                          </m:r>
                          <m:r>
                            <a:rPr lang="uk-UA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uk-UA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uk-UA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РКо</m:t>
                          </m:r>
                        </m:e>
                      </m:d>
                      <m:r>
                        <a:rPr lang="uk-UA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uk-UA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С1</m:t>
                      </m:r>
                      <m:r>
                        <a:rPr lang="uk-UA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DIFF</m:t>
                          </m:r>
                          <m:r>
                            <a:rPr lang="uk-UA" i="1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uk-UA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Т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uk-UA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  <m:r>
                                    <a:rPr lang="uk-UA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uk-UA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To</m:t>
                                  </m:r>
                                </m:e>
                              </m:d>
                            </m:num>
                            <m:den>
                              <m:r>
                                <a:rPr lang="uk-UA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365 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uk-UA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34988"/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Зміна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ринкового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курсу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іноземної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валюти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що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передані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за 1-ю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частиною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свопу.</a:t>
                </a:r>
              </a:p>
              <a:p>
                <a:pPr marL="534988"/>
                <a:r>
                  <a:rPr lang="uk-UA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Відсотковий дохід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що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нарахований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ставці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DIFF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з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дати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укладання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k-UA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34988"/>
                <a:endParaRPr 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де: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К – кількість 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іноземної валюти за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свопом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РКm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 – ринковий курс 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іноземної валюти, 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визначений на дату розрахунку ДЗ;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РКо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ринковий курс іноземної валюти, визначений на дату укладання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С1 – сума першої частини </a:t>
                </a:r>
                <a:r>
                  <a:rPr lang="uk-UA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DIFF - 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різниц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я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між процентними ставками за гривнями та 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валютою;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Tm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дата розрахунку розміру ДЗ;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То – дата укладання деривативного 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контракту.</a:t>
                </a:r>
              </a:p>
              <a:p>
                <a:endParaRPr lang="uk-UA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DIFF</m:t>
                      </m:r>
                      <m:r>
                        <a:rPr lang="uk-UA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>
                              <a:latin typeface="Cambria Math" panose="02040503050406030204" pitchFamily="18" charset="0"/>
                            </a:rPr>
                            <m:t>(С2 </m:t>
                          </m:r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uk-UA">
                              <a:latin typeface="Cambria Math" panose="02040503050406030204" pitchFamily="18" charset="0"/>
                            </a:rPr>
                            <m:t> С1)</m:t>
                          </m:r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uk-UA">
                              <a:latin typeface="Cambria Math" panose="02040503050406030204" pitchFamily="18" charset="0"/>
                            </a:rPr>
                            <m:t> 365</m:t>
                          </m:r>
                        </m:num>
                        <m:den>
                          <m:r>
                            <a:rPr lang="uk-UA">
                              <a:latin typeface="Cambria Math" panose="02040503050406030204" pitchFamily="18" charset="0"/>
                            </a:rPr>
                            <m:t>С1</m:t>
                          </m:r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uk-UA">
                                  <a:latin typeface="Cambria Math" panose="02040503050406030204" pitchFamily="18" charset="0"/>
                                </a:rPr>
                                <m:t>Т</m:t>
                              </m:r>
                              <m:r>
                                <m:rPr>
                                  <m:sty m:val="p"/>
                                </m:rPr>
                                <a:rPr lang="uk-UA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uk-UA">
                                  <a:latin typeface="Cambria Math" panose="02040503050406030204" pitchFamily="18" charset="0"/>
                                </a:rPr>
                                <m:t>To</m:t>
                              </m:r>
                            </m:e>
                          </m:d>
                        </m:den>
                      </m:f>
                      <m:r>
                        <a:rPr lang="uk-UA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де:</a:t>
                </a:r>
                <a:endParaRPr lang="en-US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С1 – сума першої частини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С2 – сума другої частини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Ts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дата розрахунку другої частини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То – дата укладання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2" y="997717"/>
                <a:ext cx="10390909" cy="5682710"/>
              </a:xfrm>
              <a:prstGeom prst="rect">
                <a:avLst/>
              </a:prstGeom>
              <a:blipFill>
                <a:blip r:embed="rId2"/>
                <a:stretch>
                  <a:fillRect l="-528" b="-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1" y="-16485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5750175" y="157865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Розрахунок додаткової частини забезпечення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83411" y="1313306"/>
            <a:ext cx="9972136" cy="4941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Основна клірингова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сесія проводиться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 зобов’язаннями,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дата виконання яких настала, але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які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не були виконані протягом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попередніх клірингових сесій.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ході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основної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клірингової сесії: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виконуються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зобов'язання за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свопами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дата розрахунків за якими настала в цей день та які не були виконані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раніше;</a:t>
            </a:r>
          </a:p>
          <a:p>
            <a:pPr lvl="0" algn="just">
              <a:spcAft>
                <a:spcPts val="600"/>
              </a:spcAf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примусово припиняються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зобов’язання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свопами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(неможливість виконання,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невиконання маржинальної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вимоги, неплатоспроможність);</a:t>
            </a:r>
          </a:p>
          <a:p>
            <a:pPr lvl="0" algn="just">
              <a:spcAft>
                <a:spcPts val="600"/>
              </a:spcAf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списання активів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із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забезпечення дефолтера з розрахунку суми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штрафу;</a:t>
            </a:r>
          </a:p>
          <a:p>
            <a:pPr lvl="0" algn="just">
              <a:spcAft>
                <a:spcPts val="600"/>
              </a:spcAf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проводиться </a:t>
            </a:r>
            <a:r>
              <a:rPr lang="uk-UA" smtClean="0">
                <a:latin typeface="Arial" panose="020B0604020202020204" pitchFamily="34" charset="0"/>
                <a:cs typeface="Arial" panose="020B0604020202020204" pitchFamily="34" charset="0"/>
              </a:rPr>
              <a:t>сплата штрафів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добросовісним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учасникам клірингу,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зобов'язання яких були припинені;</a:t>
            </a:r>
          </a:p>
          <a:p>
            <a:pPr lvl="0" algn="just">
              <a:spcAft>
                <a:spcPts val="600"/>
              </a:spcAft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перерахунок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єдиного ліміту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та його вільної частини.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algn="just">
              <a:lnSpc>
                <a:spcPct val="107000"/>
              </a:lnSpc>
              <a:spcAft>
                <a:spcPts val="0"/>
              </a:spcAft>
            </a:pPr>
            <a:endParaRPr lang="uk-U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1414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226877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7000"/>
              </a:lnSpc>
              <a:buNone/>
            </a:pPr>
            <a:r>
              <a:rPr lang="uk-UA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Основна </a:t>
            </a:r>
            <a:r>
              <a:rPr lang="uk-UA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клірингова </a:t>
            </a:r>
            <a:r>
              <a:rPr lang="uk-UA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сесія</a:t>
            </a: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4784" y="1030402"/>
            <a:ext cx="9972136" cy="5691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just">
              <a:lnSpc>
                <a:spcPct val="107000"/>
              </a:lnSpc>
            </a:pPr>
            <a:r>
              <a:rPr lang="uk-UA" sz="1600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Штраф сплачується учасником клірингу щодо якого застосована процедура примусового припинення зобов'язань або ліквідаційного </a:t>
            </a:r>
            <a:r>
              <a:rPr lang="uk-UA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неттінгу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Штраф сплачується грошовими коштами за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ринковим курсом на дату сплати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та/або цінними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паперами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справедливою вартістю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дату сплати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 гарантійного забезпечення </a:t>
            </a:r>
            <a:r>
              <a:rPr lang="uk-UA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дефолтера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наступному розмірі:</a:t>
            </a:r>
          </a:p>
          <a:p>
            <a:pPr marL="85725" algn="just">
              <a:lnSpc>
                <a:spcPct val="107000"/>
              </a:lnSpc>
            </a:pP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1. В раз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невиконання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зобов'язань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1-ю частиною </a:t>
            </a:r>
            <a:r>
              <a:rPr lang="uk-UA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свопу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дату його укладання встановлюється в розмірі базової частини забезпечення, визначеної для відповідного зобов'язання.</a:t>
            </a:r>
          </a:p>
          <a:p>
            <a:pPr marL="85725" algn="just">
              <a:lnSpc>
                <a:spcPct val="107000"/>
              </a:lnSpc>
            </a:pP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разі невиконання зобов'язань за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2-ю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частиною </a:t>
            </a:r>
            <a:r>
              <a:rPr lang="uk-UA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свопу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дата виконання якої настала - в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розмірі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заблокованої суми базової та додаткової частини забезпечення під це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зобов'язання.</a:t>
            </a:r>
            <a:endParaRPr lang="uk-UA" sz="17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algn="just">
              <a:lnSpc>
                <a:spcPct val="107000"/>
              </a:lnSpc>
            </a:pP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разі невиконання зобов'язань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маржинальною вимогою - в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розмірі заблокованої суми базової та додаткової частини забезпечення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під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зобов'язання,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що були припиненні для ліквідації маржинальної вимоги.</a:t>
            </a:r>
          </a:p>
          <a:p>
            <a:pPr marL="85725" algn="just">
              <a:lnSpc>
                <a:spcPct val="107000"/>
              </a:lnSpc>
            </a:pP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разі припинення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зобов'язань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 проведенні процедури ліквідаційного неттінгу - в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розмірі заблокованої суми базової та додаткової частини забезпечення під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зобов'язання,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що були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припиненні.</a:t>
            </a:r>
          </a:p>
          <a:p>
            <a:pPr marL="85725" algn="just">
              <a:lnSpc>
                <a:spcPct val="107000"/>
              </a:lnSpc>
            </a:pP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В разі якщо розрахований на поточний операційний день розмір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суми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забезпечення за </a:t>
            </a:r>
            <a:r>
              <a:rPr lang="uk-UA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свопом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більший ніж розмір розрахований на попередній операційний день, то розмір штрафу розраховується виходячи з суми забезпечення попереднього операційного дня.</a:t>
            </a:r>
          </a:p>
          <a:p>
            <a:pPr marL="85725" algn="just">
              <a:lnSpc>
                <a:spcPct val="107000"/>
              </a:lnSpc>
            </a:pP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uk-UA" sz="17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-7436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95201" y="146028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Визначення розміру штрафу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SC">
  <a:themeElements>
    <a:clrScheme name="Другая 1">
      <a:dk1>
        <a:srgbClr val="0C0C0C"/>
      </a:dk1>
      <a:lt1>
        <a:srgbClr val="FFFFFF"/>
      </a:lt1>
      <a:dk2>
        <a:srgbClr val="255327"/>
      </a:dk2>
      <a:lt2>
        <a:srgbClr val="F1F8ED"/>
      </a:lt2>
      <a:accent1>
        <a:srgbClr val="255327"/>
      </a:accent1>
      <a:accent2>
        <a:srgbClr val="1C7935"/>
      </a:accent2>
      <a:accent3>
        <a:srgbClr val="7CB460"/>
      </a:accent3>
      <a:accent4>
        <a:srgbClr val="D1C39F"/>
      </a:accent4>
      <a:accent5>
        <a:srgbClr val="E8E1CE"/>
      </a:accent5>
      <a:accent6>
        <a:srgbClr val="F6F8EE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SC" id="{5406CF86-3090-4A19-A334-B2CDD8040503}" vid="{EEB3B244-D3E5-48E1-AE71-A560D279A7E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37564</TotalTime>
  <Words>1180</Words>
  <Application>Microsoft Office PowerPoint</Application>
  <PresentationFormat>Широкоэкранный</PresentationFormat>
  <Paragraphs>122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1_ТемаSC</vt:lpstr>
      <vt:lpstr>Валютний своп з контролем ризиків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Комісаров Євген Анатолійович</dc:creator>
  <cp:lastModifiedBy>Комісаров Євген Анатолійович</cp:lastModifiedBy>
  <cp:revision>361</cp:revision>
  <cp:lastPrinted>2020-08-11T11:56:19Z</cp:lastPrinted>
  <dcterms:created xsi:type="dcterms:W3CDTF">2020-01-31T11:35:32Z</dcterms:created>
  <dcterms:modified xsi:type="dcterms:W3CDTF">2023-09-29T12:05:13Z</dcterms:modified>
</cp:coreProperties>
</file>