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handoutMasterIdLst>
    <p:handoutMasterId r:id="rId20"/>
  </p:handoutMasterIdLst>
  <p:sldIdLst>
    <p:sldId id="269" r:id="rId3"/>
    <p:sldId id="280" r:id="rId4"/>
    <p:sldId id="258" r:id="rId5"/>
    <p:sldId id="279" r:id="rId6"/>
    <p:sldId id="273" r:id="rId7"/>
    <p:sldId id="274" r:id="rId8"/>
    <p:sldId id="262" r:id="rId9"/>
    <p:sldId id="282" r:id="rId10"/>
    <p:sldId id="263" r:id="rId11"/>
    <p:sldId id="286" r:id="rId12"/>
    <p:sldId id="277" r:id="rId13"/>
    <p:sldId id="276" r:id="rId14"/>
    <p:sldId id="281" r:id="rId15"/>
    <p:sldId id="285" r:id="rId16"/>
    <p:sldId id="268" r:id="rId17"/>
    <p:sldId id="284" r:id="rId18"/>
  </p:sldIdLst>
  <p:sldSz cx="12192000" cy="6858000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натюк Ірина Володимирівна" initials="ГІВ" lastIdx="6" clrIdx="0">
    <p:extLst>
      <p:ext uri="{19B8F6BF-5375-455C-9EA6-DF929625EA0E}">
        <p15:presenceInfo xmlns:p15="http://schemas.microsoft.com/office/powerpoint/2012/main" userId="S-1-5-21-820290253-1531545695-3383170524-12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B8A9"/>
    <a:srgbClr val="F8FAF9"/>
    <a:srgbClr val="688E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1CED0-1756-4B39-812F-16AE22ABF1D8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F7D1E-7493-478F-B182-E90827804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11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19E9C-15DF-4399-A1CB-5D8F5702961F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7D5FA-FB44-4DB7-B5FC-7DD65089E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14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5425" y="806450"/>
            <a:ext cx="7153275" cy="40243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833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A4EA48-8B43-4E36-B5A7-B05FFA4E6D01}" type="slidenum">
              <a:rPr kumimoji="0" lang="uk-U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833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uk-U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6672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5B9F-D1F8-45FA-938B-402DF1AD486B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8B39-9F3C-4BB1-AB1C-0AF98B29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24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5B9F-D1F8-45FA-938B-402DF1AD486B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8B39-9F3C-4BB1-AB1C-0AF98B29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24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5B9F-D1F8-45FA-938B-402DF1AD486B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8B39-9F3C-4BB1-AB1C-0AF98B29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203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4"/>
            <a:ext cx="103632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218" indent="0" algn="ctr">
              <a:buNone/>
              <a:defRPr sz="2000"/>
            </a:lvl2pPr>
            <a:lvl3pPr marL="914436" indent="0" algn="ctr">
              <a:buNone/>
              <a:defRPr sz="1800"/>
            </a:lvl3pPr>
            <a:lvl4pPr marL="1371654" indent="0" algn="ctr">
              <a:buNone/>
              <a:defRPr sz="1600"/>
            </a:lvl4pPr>
            <a:lvl5pPr marL="1828872" indent="0" algn="ctr">
              <a:buNone/>
              <a:defRPr sz="1600"/>
            </a:lvl5pPr>
            <a:lvl6pPr marL="2286090" indent="0" algn="ctr">
              <a:buNone/>
              <a:defRPr sz="1600"/>
            </a:lvl6pPr>
            <a:lvl7pPr marL="2743308" indent="0" algn="ctr">
              <a:buNone/>
              <a:defRPr sz="1600"/>
            </a:lvl7pPr>
            <a:lvl8pPr marL="3200526" indent="0" algn="ctr">
              <a:buNone/>
              <a:defRPr sz="1600"/>
            </a:lvl8pPr>
            <a:lvl9pPr marL="3657744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6DF7-1BAB-4785-8F23-7A695091AEC6}" type="datetimeFigureOut">
              <a:rPr lang="uk-UA" smtClean="0"/>
              <a:pPr/>
              <a:t>29.04.2021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8C88-3D4A-4280-AFC6-F94F4C9E225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599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6DF7-1BAB-4785-8F23-7A695091AEC6}" type="datetimeFigureOut">
              <a:rPr lang="uk-UA" smtClean="0"/>
              <a:pPr/>
              <a:t>29.04.2021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8C88-3D4A-4280-AFC6-F94F4C9E225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9869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/>
                </a:solidFill>
              </a:defRPr>
            </a:lvl1pPr>
            <a:lvl2pPr marL="4572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6DF7-1BAB-4785-8F23-7A695091AEC6}" type="datetimeFigureOut">
              <a:rPr lang="uk-UA" smtClean="0"/>
              <a:pPr/>
              <a:t>29.04.2021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8C88-3D4A-4280-AFC6-F94F4C9E225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03628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6DF7-1BAB-4785-8F23-7A695091AEC6}" type="datetimeFigureOut">
              <a:rPr lang="uk-UA" smtClean="0"/>
              <a:pPr/>
              <a:t>29.04.2021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8C88-3D4A-4280-AFC6-F94F4C9E225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7092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6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6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6DF7-1BAB-4785-8F23-7A695091AEC6}" type="datetimeFigureOut">
              <a:rPr lang="uk-UA" smtClean="0"/>
              <a:pPr/>
              <a:t>29.04.2021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8C88-3D4A-4280-AFC6-F94F4C9E225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38671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6DF7-1BAB-4785-8F23-7A695091AEC6}" type="datetimeFigureOut">
              <a:rPr lang="uk-UA" smtClean="0"/>
              <a:pPr/>
              <a:t>29.04.2021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8C88-3D4A-4280-AFC6-F94F4C9E225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115401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6DF7-1BAB-4785-8F23-7A695091AEC6}" type="datetimeFigureOut">
              <a:rPr lang="uk-UA" smtClean="0"/>
              <a:pPr/>
              <a:t>29.04.2021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8C88-3D4A-4280-AFC6-F94F4C9E225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73612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6DF7-1BAB-4785-8F23-7A695091AEC6}" type="datetimeFigureOut">
              <a:rPr lang="uk-UA" smtClean="0"/>
              <a:pPr/>
              <a:t>29.04.2021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8C88-3D4A-4280-AFC6-F94F4C9E225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0502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5B9F-D1F8-45FA-938B-402DF1AD486B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8B39-9F3C-4BB1-AB1C-0AF98B29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847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9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18" indent="0">
              <a:buNone/>
              <a:defRPr sz="2800"/>
            </a:lvl2pPr>
            <a:lvl3pPr marL="914436" indent="0">
              <a:buNone/>
              <a:defRPr sz="2401"/>
            </a:lvl3pPr>
            <a:lvl4pPr marL="1371654" indent="0">
              <a:buNone/>
              <a:defRPr sz="2000"/>
            </a:lvl4pPr>
            <a:lvl5pPr marL="1828872" indent="0">
              <a:buNone/>
              <a:defRPr sz="2000"/>
            </a:lvl5pPr>
            <a:lvl6pPr marL="2286090" indent="0">
              <a:buNone/>
              <a:defRPr sz="2000"/>
            </a:lvl6pPr>
            <a:lvl7pPr marL="2743308" indent="0">
              <a:buNone/>
              <a:defRPr sz="2000"/>
            </a:lvl7pPr>
            <a:lvl8pPr marL="3200526" indent="0">
              <a:buNone/>
              <a:defRPr sz="2000"/>
            </a:lvl8pPr>
            <a:lvl9pPr marL="3657744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6DF7-1BAB-4785-8F23-7A695091AEC6}" type="datetimeFigureOut">
              <a:rPr lang="uk-UA" smtClean="0"/>
              <a:pPr/>
              <a:t>29.04.2021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8C88-3D4A-4280-AFC6-F94F4C9E225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59714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6DF7-1BAB-4785-8F23-7A695091AEC6}" type="datetimeFigureOut">
              <a:rPr lang="uk-UA" smtClean="0"/>
              <a:pPr/>
              <a:t>29.04.2021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8C88-3D4A-4280-AFC6-F94F4C9E225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58641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6DF7-1BAB-4785-8F23-7A695091AEC6}" type="datetimeFigureOut">
              <a:rPr lang="uk-UA" smtClean="0"/>
              <a:pPr/>
              <a:t>29.04.2021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8C88-3D4A-4280-AFC6-F94F4C9E225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18238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азделител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297831" y="34401"/>
            <a:ext cx="10729738" cy="87143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7143" tIns="43572" rIns="87143" bIns="435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145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953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2656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10973211" y="6389000"/>
            <a:ext cx="902192" cy="379124"/>
          </a:xfrm>
          <a:prstGeom prst="rect">
            <a:avLst/>
          </a:prstGeom>
        </p:spPr>
        <p:txBody>
          <a:bodyPr lIns="96661" tIns="48331" rIns="96661" bIns="48331" anchor="ctr"/>
          <a:lstStyle>
            <a:lvl1pPr>
              <a:defRPr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D858C88-3D4A-4280-AFC6-F94F4C9E225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7370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10973211" y="6389000"/>
            <a:ext cx="902192" cy="379124"/>
          </a:xfrm>
          <a:prstGeom prst="rect">
            <a:avLst/>
          </a:prstGeom>
        </p:spPr>
        <p:txBody>
          <a:bodyPr lIns="96661" tIns="48331" rIns="96661" bIns="48331" anchor="ctr"/>
          <a:lstStyle>
            <a:lvl1pPr>
              <a:defRPr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D858C88-3D4A-4280-AFC6-F94F4C9E225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78822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5B9F-D1F8-45FA-938B-402DF1AD486B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8B39-9F3C-4BB1-AB1C-0AF98B29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9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5B9F-D1F8-45FA-938B-402DF1AD486B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8B39-9F3C-4BB1-AB1C-0AF98B29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27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5B9F-D1F8-45FA-938B-402DF1AD486B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8B39-9F3C-4BB1-AB1C-0AF98B29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2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5B9F-D1F8-45FA-938B-402DF1AD486B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8B39-9F3C-4BB1-AB1C-0AF98B29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89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5B9F-D1F8-45FA-938B-402DF1AD486B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8B39-9F3C-4BB1-AB1C-0AF98B29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1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5B9F-D1F8-45FA-938B-402DF1AD486B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8B39-9F3C-4BB1-AB1C-0AF98B29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9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5B9F-D1F8-45FA-938B-402DF1AD486B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8B39-9F3C-4BB1-AB1C-0AF98B29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1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35B9F-D1F8-45FA-938B-402DF1AD486B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98B39-9F3C-4BB1-AB1C-0AF98B29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5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B6DF7-1BAB-4785-8F23-7A695091AEC6}" type="datetimeFigureOut">
              <a:rPr lang="uk-UA" smtClean="0"/>
              <a:pPr/>
              <a:t>29.04.2021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58C88-3D4A-4280-AFC6-F94F4C9E225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0223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3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9" indent="-228609" algn="l" defTabSz="91443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27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4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63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82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99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18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3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54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72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9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0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2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4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 rot="5400000">
            <a:off x="-1434013" y="2894886"/>
            <a:ext cx="6858000" cy="1068232"/>
          </a:xfrm>
          <a:prstGeom prst="rect">
            <a:avLst/>
          </a:prstGeom>
          <a:gradFill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100000" t="100000"/>
            </a:path>
          </a:gradFill>
        </p:spPr>
        <p:txBody>
          <a:bodyPr vert="horz" lIns="87105" tIns="43552" rIns="87105" bIns="43552" rtlCol="0" anchor="ctr">
            <a:normAutofit/>
          </a:bodyPr>
          <a:lstStyle/>
          <a:p>
            <a:pPr defTabSz="871057">
              <a:spcBef>
                <a:spcPct val="0"/>
              </a:spcBef>
              <a:defRPr/>
            </a:pPr>
            <a:r>
              <a:rPr lang="uk-UA" sz="2667" b="1" dirty="0">
                <a:solidFill>
                  <a:srgbClr val="0C0C0C"/>
                </a:solidFill>
                <a:latin typeface="Calibri Light" panose="020F0302020204030204"/>
              </a:rPr>
              <a:t>                                           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66291" y="2690224"/>
            <a:ext cx="7133794" cy="1400333"/>
          </a:xfrm>
        </p:spPr>
        <p:txBody>
          <a:bodyPr anchor="ctr">
            <a:normAutofit/>
          </a:bodyPr>
          <a:lstStyle/>
          <a:p>
            <a:pPr algn="r"/>
            <a:r>
              <a:rPr lang="uk-UA" sz="3429" dirty="0" smtClean="0">
                <a:latin typeface="Arial" panose="020B0604020202020204" pitchFamily="34" charset="0"/>
                <a:cs typeface="Arial" panose="020B0604020202020204" pitchFamily="34" charset="0"/>
              </a:rPr>
              <a:t>РЕПО з контролем ризиків</a:t>
            </a:r>
            <a:endParaRPr lang="uk-UA" sz="3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 descr="Blank_end"/>
          <p:cNvPicPr/>
          <p:nvPr/>
        </p:nvPicPr>
        <p:blipFill rotWithShape="1">
          <a:blip r:embed="rId3" cstate="print"/>
          <a:srcRect l="28704" r="28704" b="36642"/>
          <a:stretch/>
        </p:blipFill>
        <p:spPr bwMode="auto">
          <a:xfrm>
            <a:off x="7262101" y="205074"/>
            <a:ext cx="3155332" cy="782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2666292" y="4320724"/>
            <a:ext cx="7167294" cy="0"/>
          </a:xfrm>
          <a:prstGeom prst="line">
            <a:avLst/>
          </a:prstGeom>
          <a:ln w="19050">
            <a:solidFill>
              <a:srgbClr val="AE6E3A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363582" y="6129635"/>
            <a:ext cx="1053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0485"/>
            <a:r>
              <a:rPr lang="uk-UA" sz="2000" b="1" dirty="0" smtClean="0">
                <a:solidFill>
                  <a:srgbClr val="AE6E3A"/>
                </a:solidFill>
                <a:latin typeface="Calibri" panose="020F0502020204030204"/>
              </a:rPr>
              <a:t>Київ</a:t>
            </a:r>
            <a:endParaRPr lang="uk-UA" sz="2000" b="1" dirty="0">
              <a:solidFill>
                <a:srgbClr val="AE6E3A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2099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40674" y="6389207"/>
            <a:ext cx="685044" cy="379571"/>
          </a:xfrm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53400EF4-D14B-4B3E-8643-5A6D23594193}" type="slidenum">
              <a:rPr lang="uk-UA">
                <a:solidFill>
                  <a:prstClr val="black">
                    <a:tint val="75000"/>
                  </a:prstClr>
                </a:solidFill>
                <a:ea typeface="MS PGothic" pitchFamily="34" charset="-128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uk-UA" dirty="0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28700" y="997717"/>
            <a:ext cx="969701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539750"/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Процедура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Mark-to-market проводиться з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метою переоцінки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розміру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зобов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язань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та актуалізації оцінки гарантійного забезпечення.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Процедура проводиться вранці перед початком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кожного операційного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дня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39750"/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В результаті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процедури Mark-to-market значення В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ільного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ліміту може стати негативним. В цьому випадку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учаснику клірингу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виставляється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маржинальна вимога.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39750"/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Маржинальна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вимога має бути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виконана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основної клірингової сесії поточного операційного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дня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defTabSz="539750"/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39750"/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До повного виконання маржинальної вимоги учаснику клірингу встановлюється заборона на укладання договорів, які зменшують Вільний ліміт.</a:t>
            </a:r>
          </a:p>
          <a:p>
            <a:pPr algn="just" defTabSz="539750"/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39750"/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В разі невиконання маржинальної вимоги проводиться «процедура примусового закриття позицій», в обсягах, що забезпечать позитивне значення Вільного ліміту.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1" y="-16485"/>
            <a:ext cx="12191999" cy="664759"/>
            <a:chOff x="-1524000" y="0"/>
            <a:chExt cx="10668000" cy="559606"/>
          </a:xfrm>
        </p:grpSpPr>
        <p:sp>
          <p:nvSpPr>
            <p:cNvPr id="9" name="Заголовок 1"/>
            <p:cNvSpPr txBox="1">
              <a:spLocks/>
            </p:cNvSpPr>
            <p:nvPr/>
          </p:nvSpPr>
          <p:spPr>
            <a:xfrm>
              <a:off x="780256" y="0"/>
              <a:ext cx="8363744" cy="559606"/>
            </a:xfrm>
            <a:prstGeom prst="rect">
              <a:avLst/>
            </a:prstGeom>
            <a:gradFill flip="none" rotWithShape="1">
              <a:gsLst>
                <a:gs pos="0">
                  <a:srgbClr val="366C4C"/>
                </a:gs>
                <a:gs pos="100000">
                  <a:schemeClr val="bg1"/>
                </a:gs>
              </a:gsLst>
              <a:lin ang="10800000" scaled="0"/>
              <a:tileRect/>
            </a:gradFill>
          </p:spPr>
          <p:txBody>
            <a:bodyPr vert="horz" lIns="87105" tIns="43552" rIns="87105" bIns="43552" rtlCol="0" anchor="ctr">
              <a:norm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uk-UA" sz="2667" b="1" dirty="0">
                  <a:latin typeface="+mj-lt"/>
                  <a:ea typeface="+mj-ea"/>
                  <a:cs typeface="+mj-cs"/>
                </a:rPr>
                <a:t>                                       </a:t>
              </a:r>
              <a:endParaRPr lang="uk-UA" sz="3048" b="1" dirty="0">
                <a:solidFill>
                  <a:srgbClr val="FF0000"/>
                </a:solidFill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524000" y="1"/>
              <a:ext cx="2304256" cy="559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4395201" y="132596"/>
            <a:ext cx="6330517" cy="448723"/>
          </a:xfrm>
          <a:prstGeom prst="rect">
            <a:avLst/>
          </a:prstGeom>
        </p:spPr>
        <p:txBody>
          <a:bodyPr vert="horz" lIns="89988" tIns="44998" rIns="89988" bIns="44998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base">
              <a:lnSpc>
                <a:spcPct val="80000"/>
              </a:lnSpc>
              <a:spcAft>
                <a:spcPct val="0"/>
              </a:spcAft>
              <a:buNone/>
              <a:tabLst>
                <a:tab pos="886456" algn="l"/>
              </a:tabLst>
            </a:pPr>
            <a:r>
              <a:rPr lang="uk-UA" altLang="ru-RU" sz="1905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Процедура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Mark-to-market</a:t>
            </a:r>
            <a:r>
              <a:rPr lang="uk-UA" altLang="ru-RU" sz="1905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uk-UA" altLang="ru-RU" sz="1905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66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40674" y="6389207"/>
            <a:ext cx="685044" cy="379571"/>
          </a:xfrm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53400EF4-D14B-4B3E-8643-5A6D23594193}" type="slidenum">
              <a:rPr lang="uk-UA">
                <a:solidFill>
                  <a:prstClr val="black">
                    <a:tint val="75000"/>
                  </a:prstClr>
                </a:solidFill>
                <a:ea typeface="MS PGothic" pitchFamily="34" charset="-128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uk-UA" dirty="0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66158" y="838853"/>
            <a:ext cx="9972136" cy="5772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Основна клірингова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сесія проводиться о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16-00 за зобов’язаннями,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дата виконання яких настала, але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які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не були виконані протягом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попередніх клірингових сесій.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uk-UA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ході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основної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клірингової сесії: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600"/>
              </a:spcAft>
              <a:buFontTx/>
              <a:buChar char="-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виконуються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зобов'язання за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договорами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РЕПО, дата розрахунків за якими настала в цей день та які не були виконані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раніше;</a:t>
            </a:r>
          </a:p>
          <a:p>
            <a:pPr lvl="0" algn="just">
              <a:spcAft>
                <a:spcPts val="600"/>
              </a:spcAft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600"/>
              </a:spcAft>
              <a:buFontTx/>
              <a:buChar char="-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примусово припиняються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зобов’язання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за договорами РЕПО (неможливість виконання,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невиконання маржинальної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вимоги, неплатоспроможність);</a:t>
            </a:r>
          </a:p>
          <a:p>
            <a:pPr lvl="0" algn="just">
              <a:spcAft>
                <a:spcPts val="600"/>
              </a:spcAft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600"/>
              </a:spcAft>
              <a:buFontTx/>
              <a:buChar char="-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проводиться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списання активів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із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забезпечення дефолтера з розрахунку суми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штрафу;</a:t>
            </a:r>
          </a:p>
          <a:p>
            <a:pPr lvl="0" algn="just">
              <a:spcAft>
                <a:spcPts val="600"/>
              </a:spcAft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600"/>
              </a:spcAft>
              <a:buFontTx/>
              <a:buChar char="-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проводиться сплата РЦ штрафів добросовісним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учасникам клірингу,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зобов'язання яких були припинені;</a:t>
            </a:r>
          </a:p>
          <a:p>
            <a:pPr lvl="0" algn="just">
              <a:spcAft>
                <a:spcPts val="600"/>
              </a:spcAft>
            </a:pPr>
            <a:endParaRPr lang="uk-UA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600"/>
              </a:spcAft>
              <a:buFontTx/>
              <a:buChar char="-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проводиться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перерахунок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єдиного ліміту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та його вільної частини.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" algn="just">
              <a:lnSpc>
                <a:spcPct val="107000"/>
              </a:lnSpc>
              <a:spcAft>
                <a:spcPts val="0"/>
              </a:spcAft>
            </a:pPr>
            <a:endParaRPr lang="uk-UA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0" y="1414"/>
            <a:ext cx="12191999" cy="664759"/>
            <a:chOff x="-1524000" y="0"/>
            <a:chExt cx="10668000" cy="559606"/>
          </a:xfrm>
        </p:grpSpPr>
        <p:sp>
          <p:nvSpPr>
            <p:cNvPr id="9" name="Заголовок 1"/>
            <p:cNvSpPr txBox="1">
              <a:spLocks/>
            </p:cNvSpPr>
            <p:nvPr/>
          </p:nvSpPr>
          <p:spPr>
            <a:xfrm>
              <a:off x="780256" y="0"/>
              <a:ext cx="8363744" cy="559606"/>
            </a:xfrm>
            <a:prstGeom prst="rect">
              <a:avLst/>
            </a:prstGeom>
            <a:gradFill flip="none" rotWithShape="1">
              <a:gsLst>
                <a:gs pos="0">
                  <a:srgbClr val="366C4C"/>
                </a:gs>
                <a:gs pos="100000">
                  <a:schemeClr val="bg1"/>
                </a:gs>
              </a:gsLst>
              <a:lin ang="10800000" scaled="0"/>
              <a:tileRect/>
            </a:gradFill>
          </p:spPr>
          <p:txBody>
            <a:bodyPr vert="horz" lIns="87105" tIns="43552" rIns="87105" bIns="43552" rtlCol="0" anchor="ctr">
              <a:norm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uk-UA" sz="2667" b="1" dirty="0">
                  <a:latin typeface="+mj-lt"/>
                  <a:ea typeface="+mj-ea"/>
                  <a:cs typeface="+mj-cs"/>
                </a:rPr>
                <a:t>                                       </a:t>
              </a:r>
              <a:endParaRPr lang="uk-UA" sz="3048" b="1" dirty="0">
                <a:solidFill>
                  <a:srgbClr val="FF0000"/>
                </a:solidFill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524000" y="1"/>
              <a:ext cx="2304256" cy="559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4395201" y="226877"/>
            <a:ext cx="6330517" cy="448723"/>
          </a:xfrm>
          <a:prstGeom prst="rect">
            <a:avLst/>
          </a:prstGeom>
        </p:spPr>
        <p:txBody>
          <a:bodyPr vert="horz" lIns="89988" tIns="44998" rIns="89988" bIns="44998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7000"/>
              </a:lnSpc>
              <a:buNone/>
            </a:pPr>
            <a:r>
              <a:rPr lang="uk-UA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Основна </a:t>
            </a:r>
            <a:r>
              <a:rPr lang="uk-UA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клірингова </a:t>
            </a:r>
            <a:r>
              <a:rPr lang="uk-UA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сесія</a:t>
            </a:r>
            <a:endParaRPr lang="en-US" sz="2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fontAlgn="base">
              <a:lnSpc>
                <a:spcPct val="80000"/>
              </a:lnSpc>
              <a:spcAft>
                <a:spcPct val="0"/>
              </a:spcAft>
              <a:buNone/>
              <a:tabLst>
                <a:tab pos="886456" algn="l"/>
              </a:tabLst>
            </a:pPr>
            <a:endParaRPr lang="uk-UA" altLang="ru-RU" sz="1905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67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40674" y="6389207"/>
            <a:ext cx="685044" cy="379571"/>
          </a:xfrm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53400EF4-D14B-4B3E-8643-5A6D23594193}" type="slidenum">
              <a:rPr lang="uk-UA">
                <a:solidFill>
                  <a:prstClr val="black">
                    <a:tint val="75000"/>
                  </a:prstClr>
                </a:solidFill>
                <a:ea typeface="MS PGothic" pitchFamily="34" charset="-128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uk-UA" dirty="0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348925" y="1255382"/>
            <a:ext cx="767751" cy="50952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rtlCol="0" anchor="t" anchorCtr="0"/>
          <a:lstStyle/>
          <a:p>
            <a:endParaRPr lang="uk-UA" sz="3200" b="1" dirty="0" smtClean="0"/>
          </a:p>
          <a:p>
            <a:endParaRPr lang="uk-UA" sz="3200" b="1" dirty="0"/>
          </a:p>
          <a:p>
            <a:endParaRPr lang="uk-UA" sz="3200" b="1" dirty="0" smtClean="0"/>
          </a:p>
          <a:p>
            <a:r>
              <a:rPr lang="uk-UA" sz="3200" b="1" dirty="0" smtClean="0"/>
              <a:t>ЦК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99274" y="742118"/>
            <a:ext cx="3561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Дата розрахунків за договором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660649" y="1559230"/>
            <a:ext cx="596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так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06578" y="3048004"/>
            <a:ext cx="596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ні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082407" y="1293960"/>
            <a:ext cx="767751" cy="50952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uk-UA" b="1" dirty="0" smtClean="0"/>
              <a:t>ПОКУПЕЦЬ</a:t>
            </a:r>
            <a:endParaRPr lang="en-US" b="1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9615443" y="1293960"/>
            <a:ext cx="767751" cy="50952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uk-UA" b="1" dirty="0" smtClean="0"/>
              <a:t>ПРОДАВЕЦЬ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056819" y="1274368"/>
            <a:ext cx="2808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У покупця є гроші?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400866" y="1273556"/>
            <a:ext cx="2870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У продавця є цінні папери?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354985" y="1557236"/>
            <a:ext cx="596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так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98138" y="3048004"/>
            <a:ext cx="596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так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66923" y="4133961"/>
            <a:ext cx="596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ні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04714" y="4136965"/>
            <a:ext cx="596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так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2046592" y="2318634"/>
            <a:ext cx="3145636" cy="4042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ГРОШІ</a:t>
            </a:r>
            <a:endParaRPr lang="en-US" dirty="0"/>
          </a:p>
        </p:txBody>
      </p:sp>
      <p:sp>
        <p:nvSpPr>
          <p:cNvPr id="36" name="Стрелка вправо 35"/>
          <p:cNvSpPr/>
          <p:nvPr/>
        </p:nvSpPr>
        <p:spPr>
          <a:xfrm>
            <a:off x="6283120" y="2310667"/>
            <a:ext cx="3145636" cy="4042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ГРОШІ</a:t>
            </a:r>
            <a:endParaRPr lang="en-US" dirty="0"/>
          </a:p>
        </p:txBody>
      </p:sp>
      <p:sp>
        <p:nvSpPr>
          <p:cNvPr id="23" name="Стрелка влево 22"/>
          <p:cNvSpPr/>
          <p:nvPr/>
        </p:nvSpPr>
        <p:spPr>
          <a:xfrm>
            <a:off x="2054343" y="2676491"/>
            <a:ext cx="3145636" cy="4042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ЦІННІ ПАПЕРИ</a:t>
            </a:r>
            <a:endParaRPr lang="en-US" dirty="0"/>
          </a:p>
        </p:txBody>
      </p:sp>
      <p:sp>
        <p:nvSpPr>
          <p:cNvPr id="39" name="Стрелка влево 38"/>
          <p:cNvSpPr/>
          <p:nvPr/>
        </p:nvSpPr>
        <p:spPr>
          <a:xfrm>
            <a:off x="6323337" y="2675284"/>
            <a:ext cx="3145636" cy="4042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ЦІННІ ПАПЕРИ</a:t>
            </a:r>
            <a:endParaRPr lang="en-US" dirty="0"/>
          </a:p>
        </p:txBody>
      </p:sp>
      <p:sp>
        <p:nvSpPr>
          <p:cNvPr id="40" name="Стрелка влево 39"/>
          <p:cNvSpPr/>
          <p:nvPr/>
        </p:nvSpPr>
        <p:spPr>
          <a:xfrm>
            <a:off x="2054343" y="3813227"/>
            <a:ext cx="3145636" cy="404261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ШТРАФ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Стрелка влево 40"/>
          <p:cNvSpPr/>
          <p:nvPr/>
        </p:nvSpPr>
        <p:spPr>
          <a:xfrm>
            <a:off x="6283120" y="3818371"/>
            <a:ext cx="3145636" cy="404261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ШТРАФ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Стрелка вправо 41"/>
          <p:cNvSpPr/>
          <p:nvPr/>
        </p:nvSpPr>
        <p:spPr>
          <a:xfrm>
            <a:off x="2036845" y="4897005"/>
            <a:ext cx="3145636" cy="40426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ШТРАФ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Стрелка вправо 42"/>
          <p:cNvSpPr/>
          <p:nvPr/>
        </p:nvSpPr>
        <p:spPr>
          <a:xfrm>
            <a:off x="6323337" y="4897005"/>
            <a:ext cx="3145636" cy="40426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ШТРАФ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4629508" y="1908554"/>
            <a:ext cx="2175444" cy="40327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РОЗРАХУНКИ</a:t>
            </a:r>
            <a:endParaRPr lang="en-US" dirty="0"/>
          </a:p>
        </p:txBody>
      </p:sp>
      <p:sp>
        <p:nvSpPr>
          <p:cNvPr id="44" name="Овал 43"/>
          <p:cNvSpPr/>
          <p:nvPr/>
        </p:nvSpPr>
        <p:spPr>
          <a:xfrm>
            <a:off x="4629508" y="3358620"/>
            <a:ext cx="2175444" cy="50373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ДЕФОЛТ ПРОДАВЦЯ</a:t>
            </a:r>
            <a:endParaRPr lang="en-US" dirty="0"/>
          </a:p>
        </p:txBody>
      </p:sp>
      <p:sp>
        <p:nvSpPr>
          <p:cNvPr id="45" name="Овал 44"/>
          <p:cNvSpPr/>
          <p:nvPr/>
        </p:nvSpPr>
        <p:spPr>
          <a:xfrm>
            <a:off x="4645078" y="4340170"/>
            <a:ext cx="2175444" cy="59876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ДЕФОЛТ ПОКУПЦЯ</a:t>
            </a:r>
            <a:endParaRPr lang="en-US" dirty="0"/>
          </a:p>
        </p:txBody>
      </p:sp>
      <p:sp>
        <p:nvSpPr>
          <p:cNvPr id="37" name="Овал 36"/>
          <p:cNvSpPr/>
          <p:nvPr/>
        </p:nvSpPr>
        <p:spPr>
          <a:xfrm>
            <a:off x="4486709" y="5421318"/>
            <a:ext cx="2492182" cy="59876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ДЕФОЛТ ОБОХ учасників</a:t>
            </a:r>
            <a:endParaRPr lang="en-US" dirty="0"/>
          </a:p>
        </p:txBody>
      </p:sp>
      <p:sp>
        <p:nvSpPr>
          <p:cNvPr id="46" name="Стрелка вправо 45"/>
          <p:cNvSpPr/>
          <p:nvPr/>
        </p:nvSpPr>
        <p:spPr>
          <a:xfrm>
            <a:off x="2022349" y="5986840"/>
            <a:ext cx="3145636" cy="40426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ШТРАФ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Стрелка влево 46"/>
          <p:cNvSpPr/>
          <p:nvPr/>
        </p:nvSpPr>
        <p:spPr>
          <a:xfrm>
            <a:off x="6354985" y="5991651"/>
            <a:ext cx="3145636" cy="404261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ШТРАФ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562732" y="5191652"/>
            <a:ext cx="596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ні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528613" y="5196463"/>
            <a:ext cx="596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ні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50" name="Группа 49"/>
          <p:cNvGrpSpPr/>
          <p:nvPr/>
        </p:nvGrpSpPr>
        <p:grpSpPr>
          <a:xfrm>
            <a:off x="0" y="-7436"/>
            <a:ext cx="12191999" cy="664759"/>
            <a:chOff x="-1524000" y="0"/>
            <a:chExt cx="10668000" cy="559606"/>
          </a:xfrm>
        </p:grpSpPr>
        <p:sp>
          <p:nvSpPr>
            <p:cNvPr id="51" name="Заголовок 1"/>
            <p:cNvSpPr txBox="1">
              <a:spLocks/>
            </p:cNvSpPr>
            <p:nvPr/>
          </p:nvSpPr>
          <p:spPr>
            <a:xfrm>
              <a:off x="780256" y="0"/>
              <a:ext cx="8363744" cy="559606"/>
            </a:xfrm>
            <a:prstGeom prst="rect">
              <a:avLst/>
            </a:prstGeom>
            <a:gradFill flip="none" rotWithShape="1">
              <a:gsLst>
                <a:gs pos="0">
                  <a:srgbClr val="366C4C"/>
                </a:gs>
                <a:gs pos="100000">
                  <a:schemeClr val="bg1"/>
                </a:gs>
              </a:gsLst>
              <a:lin ang="10800000" scaled="0"/>
              <a:tileRect/>
            </a:gradFill>
          </p:spPr>
          <p:txBody>
            <a:bodyPr vert="horz" lIns="87105" tIns="43552" rIns="87105" bIns="43552" rtlCol="0" anchor="ctr">
              <a:norm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uk-UA" sz="2667" b="1" dirty="0">
                  <a:latin typeface="+mj-lt"/>
                  <a:ea typeface="+mj-ea"/>
                  <a:cs typeface="+mj-cs"/>
                </a:rPr>
                <a:t>                                       </a:t>
              </a:r>
              <a:endParaRPr lang="uk-UA" sz="3048" b="1" dirty="0">
                <a:solidFill>
                  <a:srgbClr val="FF0000"/>
                </a:solidFill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5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524000" y="1"/>
              <a:ext cx="2304256" cy="559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4395201" y="146028"/>
            <a:ext cx="6330517" cy="448723"/>
          </a:xfrm>
          <a:prstGeom prst="rect">
            <a:avLst/>
          </a:prstGeom>
        </p:spPr>
        <p:txBody>
          <a:bodyPr vert="horz" lIns="89988" tIns="44998" rIns="89988" bIns="44998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base">
              <a:lnSpc>
                <a:spcPct val="80000"/>
              </a:lnSpc>
              <a:spcAft>
                <a:spcPct val="0"/>
              </a:spcAft>
              <a:buNone/>
              <a:tabLst>
                <a:tab pos="886456" algn="l"/>
              </a:tabLst>
            </a:pPr>
            <a:r>
              <a:rPr lang="uk-UA" altLang="ru-RU" sz="1905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Дефолт-менеджмент</a:t>
            </a:r>
            <a:endParaRPr lang="uk-UA" altLang="ru-RU" sz="1905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76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40674" y="6389207"/>
            <a:ext cx="685044" cy="379571"/>
          </a:xfrm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53400EF4-D14B-4B3E-8643-5A6D23594193}" type="slidenum">
              <a:rPr lang="uk-UA">
                <a:solidFill>
                  <a:prstClr val="black">
                    <a:tint val="75000"/>
                  </a:prstClr>
                </a:solidFill>
                <a:ea typeface="MS PGothic" pitchFamily="34" charset="-128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uk-UA" dirty="0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66158" y="838853"/>
            <a:ext cx="9972136" cy="5361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indent="180975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Дефолт за договором РЕПО</a:t>
            </a:r>
          </a:p>
          <a:p>
            <a:pPr marL="800100" indent="-342900" algn="just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Зобов</a:t>
            </a:r>
            <a:r>
              <a:rPr 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язання за договором припиняються.</a:t>
            </a:r>
          </a:p>
          <a:p>
            <a:pPr marL="800100" indent="-342900" algn="just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ЦК списує грошові кошти та/або цінні папери із забезпечення дефолтера в розмірі (за справедливою вартістю), який покриває штраф.</a:t>
            </a:r>
          </a:p>
          <a:p>
            <a:pPr marL="800100" indent="-342900" algn="just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Добросовісний контрагент отримує від ЦК штраф. 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endParaRPr lang="uk-UA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5725" indent="180975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uk-UA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Невиконання маржинальної вимоги</a:t>
            </a:r>
          </a:p>
          <a:p>
            <a:pPr marL="800100" indent="-342900" algn="just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Зобов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язання </a:t>
            </a: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 договорами РЕПО дефолтера 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розмірі достатньому для </a:t>
            </a: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виконання 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маржинальної </a:t>
            </a: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вимоги припиняються.</a:t>
            </a:r>
          </a:p>
          <a:p>
            <a:pPr marL="800100" indent="-342900" algn="just">
              <a:lnSpc>
                <a:spcPct val="107000"/>
              </a:lnSpc>
              <a:buFontTx/>
              <a:buAutoNum type="arabicPeriod"/>
            </a:pP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ЦК </a:t>
            </a: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списує 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грошові кошти </a:t>
            </a: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та/або 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цінні папери </a:t>
            </a: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із 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забезпечення дефолтера в розмірі (за справедливою вартістю), </a:t>
            </a: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який 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покриває </a:t>
            </a: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штраф.</a:t>
            </a:r>
            <a:endParaRPr lang="uk-UA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indent="-342900" algn="just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Добросовісні контрагенти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зобов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язання </a:t>
            </a: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яких були припинені, отримують від ЦК штраф.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endParaRPr lang="uk-UA" sz="16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5725" indent="180975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Неплатоспроможність учасника клірингу </a:t>
            </a: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неспроможність учасника клірингу до виконання будь-яких зобов'язань - поточних і майбутніх. Виникає в разі банкрутства, </a:t>
            </a: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анулювання/відкликання 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ліцензії або інших обставин, </a:t>
            </a: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визначених законодавством та внутрішніми документами РЦ.</a:t>
            </a:r>
            <a:endParaRPr lang="uk-UA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indent="-342900" algn="just">
              <a:lnSpc>
                <a:spcPct val="107000"/>
              </a:lnSpc>
              <a:spcAft>
                <a:spcPts val="0"/>
              </a:spcAft>
              <a:buFontTx/>
              <a:buAutoNum type="arabicPeriod"/>
            </a:pP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Припиняються зобов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язання за </a:t>
            </a: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всіма договорами 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РЕПО</a:t>
            </a: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800100" indent="-342900" algn="just">
              <a:lnSpc>
                <a:spcPct val="107000"/>
              </a:lnSpc>
              <a:buFontTx/>
              <a:buAutoNum type="arabicPeriod"/>
            </a:pP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ЦК </a:t>
            </a: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списує 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грошові кошти </a:t>
            </a: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та/або 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цінні папери </a:t>
            </a: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із 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забезпечення дефолтера в розмірі (за справедливою вартістю), </a:t>
            </a: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який 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покриває </a:t>
            </a: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штраф.</a:t>
            </a:r>
            <a:endParaRPr lang="uk-UA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indent="-342900" algn="just">
              <a:lnSpc>
                <a:spcPct val="107000"/>
              </a:lnSpc>
              <a:buFontTx/>
              <a:buAutoNum type="arabicPeriod"/>
            </a:pP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Добросовісні контрагенти, зобов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язання яких були припинені, отримують від ЦК </a:t>
            </a: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штраф.</a:t>
            </a:r>
            <a:endParaRPr lang="uk-UA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0" y="-7436"/>
            <a:ext cx="12191999" cy="664759"/>
            <a:chOff x="-1524000" y="0"/>
            <a:chExt cx="10668000" cy="559606"/>
          </a:xfrm>
        </p:grpSpPr>
        <p:sp>
          <p:nvSpPr>
            <p:cNvPr id="9" name="Заголовок 1"/>
            <p:cNvSpPr txBox="1">
              <a:spLocks/>
            </p:cNvSpPr>
            <p:nvPr/>
          </p:nvSpPr>
          <p:spPr>
            <a:xfrm>
              <a:off x="780256" y="0"/>
              <a:ext cx="8363744" cy="559606"/>
            </a:xfrm>
            <a:prstGeom prst="rect">
              <a:avLst/>
            </a:prstGeom>
            <a:gradFill flip="none" rotWithShape="1">
              <a:gsLst>
                <a:gs pos="0">
                  <a:srgbClr val="366C4C"/>
                </a:gs>
                <a:gs pos="100000">
                  <a:schemeClr val="bg1"/>
                </a:gs>
              </a:gsLst>
              <a:lin ang="10800000" scaled="0"/>
              <a:tileRect/>
            </a:gradFill>
          </p:spPr>
          <p:txBody>
            <a:bodyPr vert="horz" lIns="87105" tIns="43552" rIns="87105" bIns="43552" rtlCol="0" anchor="ctr">
              <a:norm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uk-UA" sz="2667" b="1" dirty="0">
                  <a:latin typeface="+mj-lt"/>
                  <a:ea typeface="+mj-ea"/>
                  <a:cs typeface="+mj-cs"/>
                </a:rPr>
                <a:t>                                       </a:t>
              </a:r>
              <a:endParaRPr lang="uk-UA" sz="3048" b="1" dirty="0">
                <a:solidFill>
                  <a:srgbClr val="FF0000"/>
                </a:solidFill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524000" y="1"/>
              <a:ext cx="2304256" cy="559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395201" y="146028"/>
            <a:ext cx="6330517" cy="448723"/>
          </a:xfrm>
          <a:prstGeom prst="rect">
            <a:avLst/>
          </a:prstGeom>
        </p:spPr>
        <p:txBody>
          <a:bodyPr vert="horz" lIns="89988" tIns="44998" rIns="89988" bIns="44998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base">
              <a:lnSpc>
                <a:spcPct val="80000"/>
              </a:lnSpc>
              <a:spcAft>
                <a:spcPct val="0"/>
              </a:spcAft>
              <a:buNone/>
              <a:tabLst>
                <a:tab pos="886456" algn="l"/>
              </a:tabLst>
            </a:pPr>
            <a:r>
              <a:rPr lang="uk-UA" altLang="ru-RU" sz="1905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Дефолт-менеджмент</a:t>
            </a:r>
            <a:endParaRPr lang="uk-UA" altLang="ru-RU" sz="1905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78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40674" y="6389207"/>
            <a:ext cx="685044" cy="379571"/>
          </a:xfrm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53400EF4-D14B-4B3E-8643-5A6D23594193}" type="slidenum">
              <a:rPr lang="uk-UA">
                <a:solidFill>
                  <a:prstClr val="black">
                    <a:tint val="75000"/>
                  </a:prstClr>
                </a:solidFill>
                <a:ea typeface="MS PGothic" pitchFamily="34" charset="-128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uk-UA" dirty="0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66158" y="838853"/>
            <a:ext cx="9972136" cy="5625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algn="just">
              <a:lnSpc>
                <a:spcPct val="107000"/>
              </a:lnSpc>
            </a:pPr>
            <a:r>
              <a:rPr lang="uk-UA" sz="1600" dirty="0" smtClean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Штраф сплачується учасником клірингу щодо якого застосована процедура примусового припинення зобов'язань або ліквідаційного </a:t>
            </a:r>
            <a:r>
              <a:rPr lang="uk-UA" sz="16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неттінгу</a:t>
            </a: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Штраф сплачується грошовими коштами або в разі їх нестачі цінними паперами за ринковою вартістю на дату сплати з гарантійного забезпечення </a:t>
            </a:r>
            <a:r>
              <a:rPr lang="uk-UA" sz="16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дефолтера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наступному розмірі:</a:t>
            </a:r>
          </a:p>
          <a:p>
            <a:pPr marL="85725" algn="just">
              <a:lnSpc>
                <a:spcPct val="107000"/>
              </a:lnSpc>
            </a:pP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1. В раз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і</a:t>
            </a: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невиконання 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зобов'язань </a:t>
            </a: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 1-ю частиною РЕПО в дату його укладання встановлюється в розмірі базової частини забезпечення (1*БЗ), визначеної для відповідного зобов'язання.</a:t>
            </a:r>
          </a:p>
          <a:p>
            <a:pPr marL="85725" algn="just">
              <a:lnSpc>
                <a:spcPct val="107000"/>
              </a:lnSpc>
            </a:pP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разі невиконання зобов'язань за </a:t>
            </a: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2-ю 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частиною </a:t>
            </a: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РЕПО дата виконання якої настала - в 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розмірі </a:t>
            </a: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заблокованої суми 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базової та додаткової частини </a:t>
            </a: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забезпечення під цей договір РЕПО.</a:t>
            </a:r>
          </a:p>
          <a:p>
            <a:pPr marL="85725" algn="just">
              <a:lnSpc>
                <a:spcPct val="107000"/>
              </a:lnSpc>
            </a:pP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3. 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разі невиконання зобов'язань </a:t>
            </a: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 маржинальною вимогою - в 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розмірі заблокованої суми базової та додаткової частини забезпечення </a:t>
            </a: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під договори РЕПО, що були припиненні для ліквідації маржинальної вимоги.</a:t>
            </a:r>
          </a:p>
          <a:p>
            <a:pPr marL="85725" algn="just">
              <a:lnSpc>
                <a:spcPct val="107000"/>
              </a:lnSpc>
            </a:pP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</a:t>
            </a: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разі припинення 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зобов'язань</a:t>
            </a: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при проведенні процедури ліквідаційного </a:t>
            </a:r>
            <a:r>
              <a:rPr lang="uk-UA" sz="16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неттінгу</a:t>
            </a: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в 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розмірі заблокованої суми базової та додаткової частини забезпечення під договори РЕПО, що були </a:t>
            </a: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припиненні.</a:t>
            </a:r>
          </a:p>
          <a:p>
            <a:pPr marL="85725" algn="just">
              <a:lnSpc>
                <a:spcPct val="107000"/>
              </a:lnSpc>
            </a:pP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В разі якщо розрахований на поточний операційний день розмір 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суми </a:t>
            </a: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забезпечення за договором РЕПО більший ніж розмір розрахований на попередній операційний день, то розмір штрафу розраховується виходячи з суми забезпечення попереднього </a:t>
            </a:r>
            <a:r>
              <a:rPr lang="uk-UA" sz="16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операціного</a:t>
            </a: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дня.</a:t>
            </a:r>
          </a:p>
          <a:p>
            <a:pPr marL="85725" algn="just">
              <a:lnSpc>
                <a:spcPct val="107000"/>
              </a:lnSpc>
            </a:pP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В деяких випадках визначений розмір штрафу </a:t>
            </a:r>
            <a:r>
              <a:rPr lang="uk-UA" sz="16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дефолтера</a:t>
            </a: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-позичальника може дорівнювати нулю. В цьому випадку вважається, що він сплатив штраф шляхом передачі добросовісній стороні під час укладання РЕПО цінних паперів за ціною зменшеною на розмір дисконту.</a:t>
            </a:r>
            <a:endParaRPr lang="uk-UA" sz="16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0" y="-7436"/>
            <a:ext cx="12191999" cy="664759"/>
            <a:chOff x="-1524000" y="0"/>
            <a:chExt cx="10668000" cy="559606"/>
          </a:xfrm>
        </p:grpSpPr>
        <p:sp>
          <p:nvSpPr>
            <p:cNvPr id="9" name="Заголовок 1"/>
            <p:cNvSpPr txBox="1">
              <a:spLocks/>
            </p:cNvSpPr>
            <p:nvPr/>
          </p:nvSpPr>
          <p:spPr>
            <a:xfrm>
              <a:off x="780256" y="0"/>
              <a:ext cx="8363744" cy="559606"/>
            </a:xfrm>
            <a:prstGeom prst="rect">
              <a:avLst/>
            </a:prstGeom>
            <a:gradFill flip="none" rotWithShape="1">
              <a:gsLst>
                <a:gs pos="0">
                  <a:srgbClr val="366C4C"/>
                </a:gs>
                <a:gs pos="100000">
                  <a:schemeClr val="bg1"/>
                </a:gs>
              </a:gsLst>
              <a:lin ang="10800000" scaled="0"/>
              <a:tileRect/>
            </a:gradFill>
          </p:spPr>
          <p:txBody>
            <a:bodyPr vert="horz" lIns="87105" tIns="43552" rIns="87105" bIns="43552" rtlCol="0" anchor="ctr">
              <a:norm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uk-UA" sz="2667" b="1" dirty="0">
                  <a:latin typeface="+mj-lt"/>
                  <a:ea typeface="+mj-ea"/>
                  <a:cs typeface="+mj-cs"/>
                </a:rPr>
                <a:t>                                       </a:t>
              </a:r>
              <a:endParaRPr lang="uk-UA" sz="3048" b="1" dirty="0">
                <a:solidFill>
                  <a:srgbClr val="FF0000"/>
                </a:solidFill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524000" y="1"/>
              <a:ext cx="2304256" cy="559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395201" y="146028"/>
            <a:ext cx="6330517" cy="448723"/>
          </a:xfrm>
          <a:prstGeom prst="rect">
            <a:avLst/>
          </a:prstGeom>
        </p:spPr>
        <p:txBody>
          <a:bodyPr vert="horz" lIns="89988" tIns="44998" rIns="89988" bIns="44998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base">
              <a:lnSpc>
                <a:spcPct val="80000"/>
              </a:lnSpc>
              <a:spcAft>
                <a:spcPct val="0"/>
              </a:spcAft>
              <a:buNone/>
              <a:tabLst>
                <a:tab pos="886456" algn="l"/>
              </a:tabLst>
            </a:pPr>
            <a:r>
              <a:rPr lang="uk-UA" altLang="ru-RU" sz="1905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Визначення розміру штрафу</a:t>
            </a:r>
            <a:endParaRPr lang="uk-UA" altLang="ru-RU" sz="1905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29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6969607" y="2632894"/>
            <a:ext cx="0" cy="359838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7467298" y="5851877"/>
            <a:ext cx="2757974" cy="4046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3527130" y="3087659"/>
            <a:ext cx="2757974" cy="0"/>
          </a:xfrm>
          <a:prstGeom prst="straightConnector1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73426" y="4680625"/>
            <a:ext cx="2109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r>
              <a:rPr lang="uk-UA" dirty="0" smtClean="0"/>
              <a:t>-а частина РЕПО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34375" y="1997685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Т+0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663311" y="2646119"/>
            <a:ext cx="702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UAH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05385" y="3488587"/>
            <a:ext cx="827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ОВДП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10578376" y="2632894"/>
            <a:ext cx="0" cy="3522538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542685" y="1981209"/>
            <a:ext cx="905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Т+</a:t>
            </a:r>
            <a:r>
              <a:rPr lang="en-US" dirty="0" err="1" smtClean="0"/>
              <a:t>N+</a:t>
            </a:r>
            <a:r>
              <a:rPr lang="en-US" dirty="0" err="1"/>
              <a:t>n</a:t>
            </a:r>
            <a:endParaRPr lang="en-US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500514" y="4163333"/>
            <a:ext cx="10818795" cy="88696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275313" y="2632894"/>
            <a:ext cx="0" cy="359838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10277" y="1953108"/>
            <a:ext cx="749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Т+</a:t>
            </a:r>
            <a:r>
              <a:rPr lang="en-US" dirty="0"/>
              <a:t>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880179" y="2339728"/>
            <a:ext cx="2109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2-а частина РЕПО1</a:t>
            </a:r>
            <a:endParaRPr lang="en-US" dirty="0"/>
          </a:p>
        </p:txBody>
      </p:sp>
      <p:cxnSp>
        <p:nvCxnSpPr>
          <p:cNvPr id="41" name="Прямая со стрелкой 40"/>
          <p:cNvCxnSpPr/>
          <p:nvPr/>
        </p:nvCxnSpPr>
        <p:spPr>
          <a:xfrm flipH="1">
            <a:off x="7467298" y="5431908"/>
            <a:ext cx="2757974" cy="0"/>
          </a:xfrm>
          <a:prstGeom prst="straightConnector1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940763" y="4671906"/>
            <a:ext cx="2109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uk-UA" dirty="0" smtClean="0"/>
              <a:t>-а частина РЕПО</a:t>
            </a:r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44" name="Прямая со стрелкой 43"/>
          <p:cNvCxnSpPr/>
          <p:nvPr/>
        </p:nvCxnSpPr>
        <p:spPr>
          <a:xfrm flipV="1">
            <a:off x="3491503" y="5419046"/>
            <a:ext cx="2736908" cy="12862"/>
          </a:xfrm>
          <a:prstGeom prst="straightConnector1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543909" y="5047059"/>
            <a:ext cx="702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UAH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632961" y="5054739"/>
            <a:ext cx="702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UAH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50" name="Прямая со стрелкой 49"/>
          <p:cNvCxnSpPr/>
          <p:nvPr/>
        </p:nvCxnSpPr>
        <p:spPr>
          <a:xfrm flipH="1" flipV="1">
            <a:off x="3578402" y="5847525"/>
            <a:ext cx="2681904" cy="1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V="1">
            <a:off x="3527130" y="3433871"/>
            <a:ext cx="2757974" cy="4046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521493" y="5701907"/>
            <a:ext cx="827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ОВДП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570314" y="5861942"/>
            <a:ext cx="827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ОВДП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2" name="Правая фигурная скобка 61"/>
          <p:cNvSpPr/>
          <p:nvPr/>
        </p:nvSpPr>
        <p:spPr>
          <a:xfrm>
            <a:off x="6179808" y="3089111"/>
            <a:ext cx="400837" cy="2345452"/>
          </a:xfrm>
          <a:prstGeom prst="rightBr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Правая фигурная скобка 62"/>
          <p:cNvSpPr/>
          <p:nvPr/>
        </p:nvSpPr>
        <p:spPr>
          <a:xfrm>
            <a:off x="6102658" y="3433871"/>
            <a:ext cx="400837" cy="2412288"/>
          </a:xfrm>
          <a:prstGeom prst="rightBrac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6483807" y="1823582"/>
            <a:ext cx="995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Кліринг Т+</a:t>
            </a:r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500514" y="2603463"/>
            <a:ext cx="16229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Укладено РЕПО1 та розрахована 1-а частина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6538434" y="3845611"/>
            <a:ext cx="3871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НЕТТО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2275313" y="5322939"/>
            <a:ext cx="930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Укладено РЕПО2</a:t>
            </a:r>
            <a:endParaRPr lang="en-US" sz="1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046338" y="660536"/>
            <a:ext cx="94655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	Завдяки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участі ЦК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учасників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клірингу є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можливість «ролірування»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позиції,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в тому числі з іншими контрагентами. Тобто можна закрити поточну позицію та відкрити нову з датою виконання в майбутньому, при цьому 2-а частина РЕПО та 1-а частина нового РЕПО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знеттуються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в клірингу.</a:t>
            </a:r>
          </a:p>
        </p:txBody>
      </p:sp>
      <p:grpSp>
        <p:nvGrpSpPr>
          <p:cNvPr id="35" name="Группа 34"/>
          <p:cNvGrpSpPr/>
          <p:nvPr/>
        </p:nvGrpSpPr>
        <p:grpSpPr>
          <a:xfrm>
            <a:off x="0" y="-18553"/>
            <a:ext cx="12191999" cy="664759"/>
            <a:chOff x="-1524000" y="0"/>
            <a:chExt cx="10668000" cy="559606"/>
          </a:xfrm>
        </p:grpSpPr>
        <p:sp>
          <p:nvSpPr>
            <p:cNvPr id="36" name="Заголовок 1"/>
            <p:cNvSpPr txBox="1">
              <a:spLocks/>
            </p:cNvSpPr>
            <p:nvPr/>
          </p:nvSpPr>
          <p:spPr>
            <a:xfrm>
              <a:off x="780256" y="0"/>
              <a:ext cx="8363744" cy="559606"/>
            </a:xfrm>
            <a:prstGeom prst="rect">
              <a:avLst/>
            </a:prstGeom>
            <a:gradFill flip="none" rotWithShape="1">
              <a:gsLst>
                <a:gs pos="0">
                  <a:srgbClr val="366C4C"/>
                </a:gs>
                <a:gs pos="100000">
                  <a:schemeClr val="bg1"/>
                </a:gs>
              </a:gsLst>
              <a:lin ang="10800000" scaled="0"/>
              <a:tileRect/>
            </a:gradFill>
          </p:spPr>
          <p:txBody>
            <a:bodyPr vert="horz" lIns="87105" tIns="43552" rIns="87105" bIns="43552" rtlCol="0" anchor="ctr">
              <a:norm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uk-UA" sz="2667" b="1" dirty="0">
                  <a:latin typeface="+mj-lt"/>
                  <a:ea typeface="+mj-ea"/>
                  <a:cs typeface="+mj-cs"/>
                </a:rPr>
                <a:t>                                       </a:t>
              </a:r>
              <a:endParaRPr lang="uk-UA" sz="3048" b="1" dirty="0">
                <a:solidFill>
                  <a:srgbClr val="FF0000"/>
                </a:solidFill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3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524000" y="1"/>
              <a:ext cx="2304256" cy="559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395201" y="89466"/>
            <a:ext cx="6330517" cy="448723"/>
          </a:xfrm>
          <a:prstGeom prst="rect">
            <a:avLst/>
          </a:prstGeom>
        </p:spPr>
        <p:txBody>
          <a:bodyPr vert="horz" lIns="89988" tIns="44998" rIns="89988" bIns="44998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base">
              <a:lnSpc>
                <a:spcPct val="80000"/>
              </a:lnSpc>
              <a:spcAft>
                <a:spcPct val="0"/>
              </a:spcAft>
              <a:buNone/>
              <a:tabLst>
                <a:tab pos="886456" algn="l"/>
              </a:tabLst>
            </a:pPr>
            <a:r>
              <a:rPr lang="uk-UA" altLang="ru-RU" sz="1905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Ролірування</a:t>
            </a:r>
            <a:endParaRPr lang="uk-UA" altLang="ru-RU" sz="1905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35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40674" y="6389207"/>
            <a:ext cx="685044" cy="379571"/>
          </a:xfrm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53400EF4-D14B-4B3E-8643-5A6D23594193}" type="slidenum">
              <a:rPr lang="uk-UA">
                <a:solidFill>
                  <a:prstClr val="black">
                    <a:tint val="75000"/>
                  </a:prstClr>
                </a:solidFill>
                <a:ea typeface="MS PGothic" pitchFamily="34" charset="-128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uk-UA" dirty="0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66158" y="838853"/>
            <a:ext cx="9972136" cy="5031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algn="just">
              <a:lnSpc>
                <a:spcPct val="107000"/>
              </a:lnSpc>
              <a:spcAft>
                <a:spcPts val="0"/>
              </a:spcAft>
            </a:pP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</a:p>
          <a:p>
            <a:pPr marL="85725" algn="just">
              <a:lnSpc>
                <a:spcPct val="107000"/>
              </a:lnSpc>
              <a:spcAft>
                <a:spcPts val="0"/>
              </a:spcAft>
            </a:pP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Наступні параметри системи управління ризиками в режимі РЕПО з контролем ризиків встановлюються РЦ за погодженням з учасниками клірингу:</a:t>
            </a:r>
          </a:p>
          <a:p>
            <a:pPr marL="85725" algn="just">
              <a:lnSpc>
                <a:spcPct val="107000"/>
              </a:lnSpc>
              <a:spcAft>
                <a:spcPts val="0"/>
              </a:spcAft>
            </a:pPr>
            <a:endParaRPr lang="uk-UA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71475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Максимальний строк РЕПО (на поточний час 29 календарних днів, але не більше дати </a:t>
            </a:r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що передує даті погашення 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облігації);</a:t>
            </a:r>
          </a:p>
          <a:p>
            <a:pPr marL="371475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uk-UA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71475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Мінімальна сума договору РЕПО </a:t>
            </a:r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(на поточний час 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1 000 000 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UAH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marL="371475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71475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Коефіцієнт оцінки </a:t>
            </a:r>
            <a:r>
              <a:rPr lang="uk-UA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зобов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  <a:r>
              <a:rPr lang="uk-UA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язань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поточний 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час 10% від </a:t>
            </a:r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суми 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більшої частини РЕПО);</a:t>
            </a:r>
            <a:endParaRPr lang="en-US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71475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uk-UA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71475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Розмір 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дисконту </a:t>
            </a:r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(на поточний час 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встановлений).</a:t>
            </a:r>
          </a:p>
          <a:p>
            <a:pPr marL="85725" algn="just">
              <a:lnSpc>
                <a:spcPct val="107000"/>
              </a:lnSpc>
              <a:spcAft>
                <a:spcPts val="0"/>
              </a:spcAft>
            </a:pPr>
            <a:endParaRPr lang="uk-UA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71475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Перелік випусків ОВДП, номінованих в гривні та іноземній валюті, які приймаються в якості гарантійного </a:t>
            </a:r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забезпечення 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 предмету </a:t>
            </a:r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договорів 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РЕПО.</a:t>
            </a:r>
          </a:p>
          <a:p>
            <a:pPr marL="85725" algn="just">
              <a:lnSpc>
                <a:spcPct val="107000"/>
              </a:lnSpc>
              <a:spcAft>
                <a:spcPts val="0"/>
              </a:spcAft>
            </a:pPr>
            <a:endParaRPr lang="uk-UA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5725" algn="just">
              <a:lnSpc>
                <a:spcPct val="107000"/>
              </a:lnSpc>
              <a:spcAft>
                <a:spcPts val="0"/>
              </a:spcAft>
            </a:pPr>
            <a:endParaRPr lang="uk-UA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0" y="0"/>
            <a:ext cx="12191999" cy="664759"/>
            <a:chOff x="-1524000" y="0"/>
            <a:chExt cx="10668000" cy="559606"/>
          </a:xfrm>
        </p:grpSpPr>
        <p:sp>
          <p:nvSpPr>
            <p:cNvPr id="9" name="Заголовок 1"/>
            <p:cNvSpPr txBox="1">
              <a:spLocks/>
            </p:cNvSpPr>
            <p:nvPr/>
          </p:nvSpPr>
          <p:spPr>
            <a:xfrm>
              <a:off x="780256" y="0"/>
              <a:ext cx="8363744" cy="559606"/>
            </a:xfrm>
            <a:prstGeom prst="rect">
              <a:avLst/>
            </a:prstGeom>
            <a:gradFill flip="none" rotWithShape="1">
              <a:gsLst>
                <a:gs pos="0">
                  <a:srgbClr val="366C4C"/>
                </a:gs>
                <a:gs pos="100000">
                  <a:schemeClr val="bg1"/>
                </a:gs>
              </a:gsLst>
              <a:lin ang="10800000" scaled="0"/>
              <a:tileRect/>
            </a:gradFill>
          </p:spPr>
          <p:txBody>
            <a:bodyPr vert="horz" lIns="87105" tIns="43552" rIns="87105" bIns="43552" rtlCol="0" anchor="ctr">
              <a:norm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uk-UA" sz="2667" b="1" dirty="0">
                  <a:latin typeface="+mj-lt"/>
                  <a:ea typeface="+mj-ea"/>
                  <a:cs typeface="+mj-cs"/>
                </a:rPr>
                <a:t>                                       </a:t>
              </a:r>
              <a:endParaRPr lang="uk-UA" sz="3048" b="1" dirty="0">
                <a:solidFill>
                  <a:srgbClr val="FF0000"/>
                </a:solidFill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524000" y="1"/>
              <a:ext cx="2304256" cy="559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4395201" y="127174"/>
            <a:ext cx="6330517" cy="448723"/>
          </a:xfrm>
          <a:prstGeom prst="rect">
            <a:avLst/>
          </a:prstGeom>
        </p:spPr>
        <p:txBody>
          <a:bodyPr vert="horz" lIns="89988" tIns="44998" rIns="89988" bIns="44998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base">
              <a:lnSpc>
                <a:spcPct val="80000"/>
              </a:lnSpc>
              <a:spcAft>
                <a:spcPct val="0"/>
              </a:spcAft>
              <a:buNone/>
              <a:tabLst>
                <a:tab pos="886456" algn="l"/>
              </a:tabLst>
            </a:pPr>
            <a:r>
              <a:rPr lang="uk-UA" altLang="ru-RU" sz="1905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Параметри системи управління ризиками</a:t>
            </a:r>
            <a:endParaRPr lang="uk-UA" altLang="ru-RU" sz="1905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3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Группа 27"/>
          <p:cNvGrpSpPr/>
          <p:nvPr/>
        </p:nvGrpSpPr>
        <p:grpSpPr>
          <a:xfrm>
            <a:off x="0" y="-9152"/>
            <a:ext cx="12191999" cy="664759"/>
            <a:chOff x="-1524000" y="0"/>
            <a:chExt cx="10668000" cy="559606"/>
          </a:xfrm>
        </p:grpSpPr>
        <p:sp>
          <p:nvSpPr>
            <p:cNvPr id="29" name="Заголовок 1"/>
            <p:cNvSpPr txBox="1">
              <a:spLocks/>
            </p:cNvSpPr>
            <p:nvPr/>
          </p:nvSpPr>
          <p:spPr>
            <a:xfrm>
              <a:off x="780256" y="0"/>
              <a:ext cx="8363744" cy="559606"/>
            </a:xfrm>
            <a:prstGeom prst="rect">
              <a:avLst/>
            </a:prstGeom>
            <a:gradFill flip="none" rotWithShape="1">
              <a:gsLst>
                <a:gs pos="0">
                  <a:srgbClr val="366C4C"/>
                </a:gs>
                <a:gs pos="100000">
                  <a:schemeClr val="bg1"/>
                </a:gs>
              </a:gsLst>
              <a:lin ang="10800000" scaled="0"/>
              <a:tileRect/>
            </a:gradFill>
          </p:spPr>
          <p:txBody>
            <a:bodyPr vert="horz" lIns="87105" tIns="43552" rIns="87105" bIns="43552" rtlCol="0" anchor="ctr">
              <a:norm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uk-UA" sz="2667" b="1" dirty="0">
                  <a:latin typeface="+mj-lt"/>
                  <a:ea typeface="+mj-ea"/>
                  <a:cs typeface="+mj-cs"/>
                </a:rPr>
                <a:t>                                       </a:t>
              </a:r>
              <a:endParaRPr lang="uk-UA" sz="3048" b="1" dirty="0">
                <a:solidFill>
                  <a:srgbClr val="FF0000"/>
                </a:solidFill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3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524000" y="1"/>
              <a:ext cx="2304256" cy="559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40674" y="6389207"/>
            <a:ext cx="685044" cy="379571"/>
          </a:xfrm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53400EF4-D14B-4B3E-8643-5A6D23594193}" type="slidenum">
              <a:rPr lang="uk-UA">
                <a:solidFill>
                  <a:prstClr val="black">
                    <a:tint val="75000"/>
                  </a:prstClr>
                </a:solidFill>
                <a:ea typeface="MS PGothic" pitchFamily="34" charset="-128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uk-UA" dirty="0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906148" y="98865"/>
            <a:ext cx="6330517" cy="448723"/>
          </a:xfrm>
          <a:prstGeom prst="rect">
            <a:avLst/>
          </a:prstGeom>
        </p:spPr>
        <p:txBody>
          <a:bodyPr vert="horz" lIns="89988" tIns="44998" rIns="89988" bIns="44998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80000"/>
              </a:lnSpc>
              <a:spcAft>
                <a:spcPct val="0"/>
              </a:spcAft>
              <a:buNone/>
              <a:tabLst>
                <a:tab pos="886456" algn="l"/>
              </a:tabLst>
            </a:pPr>
            <a:r>
              <a:rPr lang="uk-UA" altLang="ru-RU" sz="1905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Особливості РЕПО з контролем ризиків</a:t>
            </a:r>
            <a:endParaRPr lang="uk-UA" altLang="ru-RU" sz="1905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1791420" y="1316013"/>
            <a:ext cx="7154172" cy="645648"/>
            <a:chOff x="0" y="341"/>
            <a:chExt cx="5020572" cy="645648"/>
          </a:xfrm>
          <a:gradFill flip="none" rotWithShape="1">
            <a:gsLst>
              <a:gs pos="0">
                <a:srgbClr val="688E78"/>
              </a:gs>
              <a:gs pos="100000">
                <a:srgbClr val="F8FAF9"/>
              </a:gs>
            </a:gsLst>
            <a:lin ang="0" scaled="1"/>
            <a:tileRect/>
          </a:gradFill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0" y="341"/>
              <a:ext cx="5020572" cy="645648"/>
            </a:xfrm>
            <a:prstGeom prst="roundRect">
              <a:avLst/>
            </a:prstGeom>
            <a:grpFill/>
            <a:ln>
              <a:solidFill>
                <a:srgbClr val="688E78"/>
              </a:solidFill>
            </a:ln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hemeClr val="accent6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 txBox="1"/>
            <p:nvPr/>
          </p:nvSpPr>
          <p:spPr>
            <a:xfrm>
              <a:off x="31518" y="31859"/>
              <a:ext cx="4957536" cy="58261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000" dirty="0">
                  <a:solidFill>
                    <a:schemeClr val="tx1"/>
                  </a:solidFill>
                </a:rPr>
                <a:t>Новий продукт </a:t>
              </a:r>
              <a:r>
                <a:rPr lang="uk-UA" sz="2000" kern="1200" dirty="0" smtClean="0">
                  <a:solidFill>
                    <a:schemeClr val="tx1"/>
                  </a:solidFill>
                </a:rPr>
                <a:t>– послуга Розрахункового центру як особи, яка провадить клірингову діяльність</a:t>
              </a:r>
              <a:endParaRPr lang="uk-UA" sz="20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1791420" y="2390768"/>
            <a:ext cx="7154172" cy="645648"/>
            <a:chOff x="0" y="341"/>
            <a:chExt cx="5020572" cy="645648"/>
          </a:xfrm>
          <a:gradFill flip="none" rotWithShape="1">
            <a:gsLst>
              <a:gs pos="0">
                <a:srgbClr val="688E78"/>
              </a:gs>
              <a:gs pos="100000">
                <a:srgbClr val="F8FAF9"/>
              </a:gs>
            </a:gsLst>
            <a:lin ang="0" scaled="1"/>
            <a:tileRect/>
          </a:gradFill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0" y="341"/>
              <a:ext cx="5020572" cy="645648"/>
            </a:xfrm>
            <a:prstGeom prst="roundRect">
              <a:avLst/>
            </a:prstGeom>
            <a:grpFill/>
            <a:ln>
              <a:solidFill>
                <a:srgbClr val="688E78"/>
              </a:solidFill>
            </a:ln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hemeClr val="accent6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 txBox="1"/>
            <p:nvPr/>
          </p:nvSpPr>
          <p:spPr>
            <a:xfrm>
              <a:off x="31518" y="31859"/>
              <a:ext cx="4957536" cy="58261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000" dirty="0" smtClean="0">
                  <a:solidFill>
                    <a:schemeClr val="tx1"/>
                  </a:solidFill>
                </a:rPr>
                <a:t>Біржові операції РЕПО, в яких Розрахунковий центр виступає Центральним контрагентом (ЦК)</a:t>
              </a:r>
              <a:endParaRPr lang="uk-UA" sz="2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1791419" y="3465523"/>
            <a:ext cx="7109259" cy="645648"/>
            <a:chOff x="0" y="341"/>
            <a:chExt cx="5020572" cy="645648"/>
          </a:xfrm>
          <a:gradFill flip="none" rotWithShape="1">
            <a:gsLst>
              <a:gs pos="0">
                <a:srgbClr val="688E78"/>
              </a:gs>
              <a:gs pos="100000">
                <a:srgbClr val="F8FAF9"/>
              </a:gs>
            </a:gsLst>
            <a:lin ang="0" scaled="1"/>
            <a:tileRect/>
          </a:gradFill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0" y="341"/>
              <a:ext cx="5020572" cy="645648"/>
            </a:xfrm>
            <a:prstGeom prst="roundRect">
              <a:avLst/>
            </a:prstGeom>
            <a:grpFill/>
            <a:ln>
              <a:solidFill>
                <a:srgbClr val="688E78"/>
              </a:solidFill>
            </a:ln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hemeClr val="accent6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Скругленный прямоугольник 4"/>
            <p:cNvSpPr txBox="1"/>
            <p:nvPr/>
          </p:nvSpPr>
          <p:spPr>
            <a:xfrm>
              <a:off x="31518" y="31859"/>
              <a:ext cx="4957536" cy="58261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000" dirty="0" smtClean="0">
                  <a:solidFill>
                    <a:schemeClr val="tx1"/>
                  </a:solidFill>
                </a:rPr>
                <a:t>ЦК отримує гарантійне забезпечення від контрагентів</a:t>
              </a:r>
              <a:endParaRPr lang="uk-UA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1791419" y="4540278"/>
            <a:ext cx="7154172" cy="1504885"/>
            <a:chOff x="0" y="341"/>
            <a:chExt cx="5020572" cy="645648"/>
          </a:xfrm>
          <a:gradFill flip="none" rotWithShape="1">
            <a:gsLst>
              <a:gs pos="0">
                <a:srgbClr val="688E78"/>
              </a:gs>
              <a:gs pos="100000">
                <a:srgbClr val="F8FAF9"/>
              </a:gs>
            </a:gsLst>
            <a:lin ang="0" scaled="1"/>
            <a:tileRect/>
          </a:gradFill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0" y="341"/>
              <a:ext cx="5020572" cy="645648"/>
            </a:xfrm>
            <a:prstGeom prst="roundRect">
              <a:avLst/>
            </a:prstGeom>
            <a:grpFill/>
            <a:ln>
              <a:solidFill>
                <a:srgbClr val="688E78"/>
              </a:solidFill>
            </a:ln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hemeClr val="accent6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Скругленный прямоугольник 4"/>
            <p:cNvSpPr txBox="1"/>
            <p:nvPr/>
          </p:nvSpPr>
          <p:spPr>
            <a:xfrm>
              <a:off x="31518" y="31859"/>
              <a:ext cx="4957536" cy="58261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dirty="0" smtClean="0">
                  <a:solidFill>
                    <a:schemeClr val="tx1"/>
                  </a:solidFill>
                </a:rPr>
                <a:t>ЦК гарантує своєчасне та в повному обсязі виконання умов договору РЕПО або, завдяки гарантійному забезпеченню, виплату добросовісній стороні компенсації (у вигляді штрафу), яка покриває можливі втрати, пов’язані з невиконанням перед нею зобов’язань за договором РЕПО</a:t>
              </a:r>
              <a:endParaRPr lang="uk-UA" sz="20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690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40674" y="6389207"/>
            <a:ext cx="685044" cy="379571"/>
          </a:xfrm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53400EF4-D14B-4B3E-8643-5A6D23594193}" type="slidenum">
              <a:rPr lang="uk-UA">
                <a:solidFill>
                  <a:prstClr val="black">
                    <a:tint val="75000"/>
                  </a:prstClr>
                </a:solidFill>
                <a:ea typeface="MS PGothic" pitchFamily="34" charset="-128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uk-UA" dirty="0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6283" y="1119916"/>
            <a:ext cx="952377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Єдиний контрагент для всіх учасників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ринку - Центральний контрагент;</a:t>
            </a: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uk-U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Укладання договорів без взаємних лімітів, встановлення одного ліміту на Центрального контрагента;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uk-UA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uk-UA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Мінімізація необхідних коштів та цінних паперів для розрахунків в результаті неттінгу зобов’язань/вимог за усіма договорами «РЕПО з контролем ризиків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» в єдиному для всіх бірж кліринговому пулі;</a:t>
            </a:r>
            <a:endParaRPr lang="uk-U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uk-U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Можливість «ролірування» позиції в тому числі з іншими контрагентами;</a:t>
            </a:r>
          </a:p>
          <a:p>
            <a:pPr algn="just"/>
            <a:endParaRPr lang="uk-U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Єдиний надійний ризик-менеджмент (вимоги до учасників клірингу, гарантійне забезпечення, в подальшому створення гарантійних фондів, структура власного капіталу та професійна команда дозволяють встановити великий ліміт на операції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ЦК);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uk-U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Збільшення ліквідності ринку ОВДП.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uk-UA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0" y="-1449"/>
            <a:ext cx="12191999" cy="664759"/>
            <a:chOff x="-1524000" y="0"/>
            <a:chExt cx="10668000" cy="559606"/>
          </a:xfrm>
        </p:grpSpPr>
        <p:sp>
          <p:nvSpPr>
            <p:cNvPr id="10" name="Заголовок 1"/>
            <p:cNvSpPr txBox="1">
              <a:spLocks/>
            </p:cNvSpPr>
            <p:nvPr/>
          </p:nvSpPr>
          <p:spPr>
            <a:xfrm>
              <a:off x="780256" y="0"/>
              <a:ext cx="8363744" cy="559606"/>
            </a:xfrm>
            <a:prstGeom prst="rect">
              <a:avLst/>
            </a:prstGeom>
            <a:gradFill flip="none" rotWithShape="1">
              <a:gsLst>
                <a:gs pos="0">
                  <a:srgbClr val="366C4C"/>
                </a:gs>
                <a:gs pos="100000">
                  <a:schemeClr val="bg1"/>
                </a:gs>
              </a:gsLst>
              <a:lin ang="10800000" scaled="0"/>
              <a:tileRect/>
            </a:gradFill>
          </p:spPr>
          <p:txBody>
            <a:bodyPr vert="horz" lIns="87105" tIns="43552" rIns="87105" bIns="43552" rtlCol="0" anchor="ctr">
              <a:norm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uk-UA" sz="2667" b="1" dirty="0">
                  <a:latin typeface="+mj-lt"/>
                  <a:ea typeface="+mj-ea"/>
                  <a:cs typeface="+mj-cs"/>
                </a:rPr>
                <a:t>                                       </a:t>
              </a:r>
              <a:endParaRPr lang="uk-UA" sz="3048" b="1" dirty="0">
                <a:solidFill>
                  <a:srgbClr val="FF0000"/>
                </a:solidFill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524000" y="1"/>
              <a:ext cx="2304256" cy="559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3506077" y="101732"/>
            <a:ext cx="7423591" cy="448723"/>
          </a:xfrm>
          <a:prstGeom prst="rect">
            <a:avLst/>
          </a:prstGeom>
        </p:spPr>
        <p:txBody>
          <a:bodyPr vert="horz" lIns="89988" tIns="44998" rIns="89988" bIns="44998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base">
              <a:lnSpc>
                <a:spcPct val="80000"/>
              </a:lnSpc>
              <a:spcAft>
                <a:spcPct val="0"/>
              </a:spcAft>
              <a:buNone/>
              <a:tabLst>
                <a:tab pos="886456" algn="l"/>
              </a:tabLst>
            </a:pPr>
            <a:r>
              <a:rPr lang="uk-UA" altLang="ru-RU" sz="1905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Переваги РЕПО з контролем ризиків</a:t>
            </a:r>
            <a:endParaRPr lang="uk-UA" altLang="ru-RU" sz="1905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5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40674" y="6389207"/>
            <a:ext cx="685044" cy="379571"/>
          </a:xfrm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53400EF4-D14B-4B3E-8643-5A6D23594193}" type="slidenum">
              <a:rPr lang="uk-UA">
                <a:solidFill>
                  <a:prstClr val="black">
                    <a:tint val="75000"/>
                  </a:prstClr>
                </a:solidFill>
                <a:ea typeface="MS PGothic" pitchFamily="34" charset="-128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uk-UA" dirty="0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7984" y="823570"/>
            <a:ext cx="1017917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Договори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в режимі торгів «РЕПО з контролем ризиків» укладаються на фондових біржах за стандартизованими умовами за обов’язковою участю ЦК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endParaRPr lang="uk-UA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РЦ акумулює гарантійне забезпечення учасників клірингу у вигляді грошових коштів та/або цінних паперів, проводить оцінку забезпечення та розраховує єдиний ліміт для укладання договорів на всіх біржах;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uk-UA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РЦ на початку кожного операційного дня проводить процедуру </a:t>
            </a:r>
            <a:r>
              <a:rPr lang="uk-U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Mark-to-market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переоцінки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зобов’язань та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гарантійного забезпечення;</a:t>
            </a:r>
            <a:endParaRPr lang="uk-U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uk-UA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РЦ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перевіряє усі зустрічні заявки та акцептує або відхиляє їх в залежності від дотримання вимог, в тому числі стосовно достатності гарантійного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забезпечення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та відповідності розміру дисконту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(haircut)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uk-UA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Об 11-00, 13-00 та 15-00 РЦ проводить проміжні клірингові сесії, до яких допускаються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усі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зобов’язання за договорами РЕПО, дата розрахунків за якими настала та які можуть бути розраховані;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uk-UA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О 16-00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РЦ проводить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основну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клірингову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сесію. В ході сесії проводяться розрахунки за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усіма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зобов’язаннями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за договорами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РЕПО,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дата розрахунків за якими настала та які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не були розраховані раніше, та виконуються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дефолтні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процедури;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uk-UA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За взаємною згодою сторін договір РЕПО може бути розрахований в будь-який момент до початку клірингової сесії.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uk-UA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0" y="0"/>
            <a:ext cx="12191999" cy="664759"/>
            <a:chOff x="-1524000" y="0"/>
            <a:chExt cx="10668000" cy="559606"/>
          </a:xfrm>
        </p:grpSpPr>
        <p:sp>
          <p:nvSpPr>
            <p:cNvPr id="10" name="Заголовок 1"/>
            <p:cNvSpPr txBox="1">
              <a:spLocks/>
            </p:cNvSpPr>
            <p:nvPr/>
          </p:nvSpPr>
          <p:spPr>
            <a:xfrm>
              <a:off x="780256" y="0"/>
              <a:ext cx="8363744" cy="559606"/>
            </a:xfrm>
            <a:prstGeom prst="rect">
              <a:avLst/>
            </a:prstGeom>
            <a:gradFill flip="none" rotWithShape="1">
              <a:gsLst>
                <a:gs pos="0">
                  <a:srgbClr val="366C4C"/>
                </a:gs>
                <a:gs pos="100000">
                  <a:schemeClr val="bg1"/>
                </a:gs>
              </a:gsLst>
              <a:lin ang="10800000" scaled="0"/>
              <a:tileRect/>
            </a:gradFill>
          </p:spPr>
          <p:txBody>
            <a:bodyPr vert="horz" lIns="87105" tIns="43552" rIns="87105" bIns="43552" rtlCol="0" anchor="ctr">
              <a:norm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uk-UA" sz="2667" b="1" dirty="0">
                  <a:latin typeface="+mj-lt"/>
                  <a:ea typeface="+mj-ea"/>
                  <a:cs typeface="+mj-cs"/>
                </a:rPr>
                <a:t>                                       </a:t>
              </a:r>
              <a:endParaRPr lang="uk-UA" sz="3048" b="1" dirty="0">
                <a:solidFill>
                  <a:srgbClr val="FF0000"/>
                </a:solidFill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524000" y="1"/>
              <a:ext cx="2304256" cy="559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4545168" y="102852"/>
            <a:ext cx="6330517" cy="448723"/>
          </a:xfrm>
          <a:prstGeom prst="rect">
            <a:avLst/>
          </a:prstGeom>
        </p:spPr>
        <p:txBody>
          <a:bodyPr vert="horz" lIns="89988" tIns="44998" rIns="89988" bIns="44998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base">
              <a:lnSpc>
                <a:spcPct val="80000"/>
              </a:lnSpc>
              <a:spcAft>
                <a:spcPct val="0"/>
              </a:spcAft>
              <a:buNone/>
              <a:tabLst>
                <a:tab pos="886456" algn="l"/>
              </a:tabLst>
            </a:pPr>
            <a:r>
              <a:rPr lang="uk-UA" altLang="ru-RU" sz="1905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Особливості</a:t>
            </a: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РЕПО з контролем ризиків</a:t>
            </a:r>
            <a:r>
              <a:rPr lang="uk-UA" altLang="ru-RU" sz="1905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uk-UA" altLang="ru-RU" sz="1905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67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40674" y="6389207"/>
            <a:ext cx="685044" cy="379571"/>
          </a:xfrm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53400EF4-D14B-4B3E-8643-5A6D23594193}" type="slidenum">
              <a:rPr lang="uk-UA">
                <a:solidFill>
                  <a:prstClr val="black">
                    <a:tint val="75000"/>
                  </a:prstClr>
                </a:solidFill>
                <a:ea typeface="MS PGothic" pitchFamily="34" charset="-128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uk-UA" dirty="0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886" y="1896768"/>
            <a:ext cx="131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Т+0</a:t>
            </a:r>
          </a:p>
          <a:p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1-а частина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flipV="1">
            <a:off x="350885" y="3183289"/>
            <a:ext cx="10818795" cy="88696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5350700" y="1373800"/>
            <a:ext cx="1986741" cy="131341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Центральний контрагент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22084" y="1373801"/>
            <a:ext cx="1862051" cy="131341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Брокер 1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9105103" y="1367687"/>
            <a:ext cx="1862051" cy="131341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Брокер 2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3822481" y="1379175"/>
            <a:ext cx="1479666" cy="522072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ЦП1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Стрелка вправо 39"/>
          <p:cNvSpPr/>
          <p:nvPr/>
        </p:nvSpPr>
        <p:spPr>
          <a:xfrm>
            <a:off x="7495963" y="2149405"/>
            <a:ext cx="1479666" cy="522072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ЦП1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трелка влево 17"/>
          <p:cNvSpPr/>
          <p:nvPr/>
        </p:nvSpPr>
        <p:spPr>
          <a:xfrm>
            <a:off x="3781240" y="2230029"/>
            <a:ext cx="1472354" cy="441448"/>
          </a:xfrm>
          <a:prstGeom prst="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Сума РЕПО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Стрелка влево 41"/>
          <p:cNvSpPr/>
          <p:nvPr/>
        </p:nvSpPr>
        <p:spPr>
          <a:xfrm>
            <a:off x="7495963" y="1442957"/>
            <a:ext cx="1472354" cy="441448"/>
          </a:xfrm>
          <a:prstGeom prst="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dirty="0">
                <a:latin typeface="Arial" panose="020B0604020202020204" pitchFamily="34" charset="0"/>
                <a:cs typeface="Arial" panose="020B0604020202020204" pitchFamily="34" charset="0"/>
              </a:rPr>
              <a:t>Сума РЕПО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0885" y="4306764"/>
            <a:ext cx="13126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Т+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uk-UA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2-а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частина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350700" y="3783796"/>
            <a:ext cx="1986741" cy="131341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Центральний контрагент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1822084" y="3783797"/>
            <a:ext cx="1862051" cy="131341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Брокер 2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9105103" y="3777683"/>
            <a:ext cx="1862051" cy="131341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Брокер 1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Стрелка вправо 46"/>
          <p:cNvSpPr/>
          <p:nvPr/>
        </p:nvSpPr>
        <p:spPr>
          <a:xfrm>
            <a:off x="3822481" y="3789171"/>
            <a:ext cx="1479666" cy="522072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ЦП1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Стрелка вправо 47"/>
          <p:cNvSpPr/>
          <p:nvPr/>
        </p:nvSpPr>
        <p:spPr>
          <a:xfrm>
            <a:off x="7495963" y="4559401"/>
            <a:ext cx="1479666" cy="522072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ЦП1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Стрелка влево 48"/>
          <p:cNvSpPr/>
          <p:nvPr/>
        </p:nvSpPr>
        <p:spPr>
          <a:xfrm>
            <a:off x="3732688" y="4640025"/>
            <a:ext cx="1520906" cy="441448"/>
          </a:xfrm>
          <a:prstGeom prst="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200" b="1" dirty="0">
                <a:latin typeface="Arial" panose="020B0604020202020204" pitchFamily="34" charset="0"/>
                <a:cs typeface="Arial" panose="020B0604020202020204" pitchFamily="34" charset="0"/>
              </a:rPr>
              <a:t>Сума РЕПО + %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Стрелка влево 49"/>
          <p:cNvSpPr/>
          <p:nvPr/>
        </p:nvSpPr>
        <p:spPr>
          <a:xfrm>
            <a:off x="7495963" y="3852953"/>
            <a:ext cx="1472354" cy="441448"/>
          </a:xfrm>
          <a:prstGeom prst="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200" b="1" dirty="0">
                <a:latin typeface="Arial" panose="020B0604020202020204" pitchFamily="34" charset="0"/>
                <a:cs typeface="Arial" panose="020B0604020202020204" pitchFamily="34" charset="0"/>
              </a:rPr>
              <a:t>Сума </a:t>
            </a:r>
            <a:r>
              <a:rPr lang="uk-UA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РЕПО + %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0" y="-19411"/>
            <a:ext cx="12191999" cy="664759"/>
            <a:chOff x="-1524000" y="0"/>
            <a:chExt cx="10668000" cy="559606"/>
          </a:xfrm>
        </p:grpSpPr>
        <p:sp>
          <p:nvSpPr>
            <p:cNvPr id="25" name="Заголовок 1"/>
            <p:cNvSpPr txBox="1">
              <a:spLocks/>
            </p:cNvSpPr>
            <p:nvPr/>
          </p:nvSpPr>
          <p:spPr>
            <a:xfrm>
              <a:off x="780256" y="0"/>
              <a:ext cx="8363744" cy="559606"/>
            </a:xfrm>
            <a:prstGeom prst="rect">
              <a:avLst/>
            </a:prstGeom>
            <a:gradFill flip="none" rotWithShape="1">
              <a:gsLst>
                <a:gs pos="0">
                  <a:srgbClr val="366C4C"/>
                </a:gs>
                <a:gs pos="100000">
                  <a:schemeClr val="bg1"/>
                </a:gs>
              </a:gsLst>
              <a:lin ang="10800000" scaled="0"/>
              <a:tileRect/>
            </a:gradFill>
          </p:spPr>
          <p:txBody>
            <a:bodyPr vert="horz" lIns="87105" tIns="43552" rIns="87105" bIns="43552" rtlCol="0" anchor="ctr">
              <a:norm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uk-UA" sz="2667" b="1" dirty="0">
                  <a:latin typeface="+mj-lt"/>
                  <a:ea typeface="+mj-ea"/>
                  <a:cs typeface="+mj-cs"/>
                </a:rPr>
                <a:t>                                       </a:t>
              </a:r>
              <a:endParaRPr lang="uk-UA" sz="3048" b="1" dirty="0">
                <a:solidFill>
                  <a:srgbClr val="FF0000"/>
                </a:solidFill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524000" y="1"/>
              <a:ext cx="2304256" cy="559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4697022" y="132247"/>
            <a:ext cx="6330517" cy="448723"/>
          </a:xfrm>
          <a:prstGeom prst="rect">
            <a:avLst/>
          </a:prstGeom>
        </p:spPr>
        <p:txBody>
          <a:bodyPr vert="horz" lIns="89988" tIns="44998" rIns="89988" bIns="44998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base">
              <a:lnSpc>
                <a:spcPct val="80000"/>
              </a:lnSpc>
              <a:spcAft>
                <a:spcPct val="0"/>
              </a:spcAft>
              <a:buNone/>
              <a:tabLst>
                <a:tab pos="886456" algn="l"/>
              </a:tabLst>
            </a:pPr>
            <a:r>
              <a:rPr lang="uk-UA" altLang="ru-RU" sz="1905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Зобов’язання в РЕПО з контролем ризиків</a:t>
            </a:r>
            <a:endParaRPr lang="uk-UA" altLang="ru-RU" sz="1905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9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40674" y="6389207"/>
            <a:ext cx="685044" cy="379571"/>
          </a:xfrm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53400EF4-D14B-4B3E-8643-5A6D23594193}" type="slidenum">
              <a:rPr lang="uk-UA">
                <a:solidFill>
                  <a:prstClr val="black">
                    <a:tint val="75000"/>
                  </a:prstClr>
                </a:solidFill>
                <a:ea typeface="MS PGothic" pitchFamily="34" charset="-128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uk-UA" dirty="0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95400" y="1114426"/>
            <a:ext cx="943031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Гарант</a:t>
            </a:r>
            <a:r>
              <a:rPr lang="uk-UA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ійне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забезпечення формується брокером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в кліринговій системі на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окремому рахунку з коштів та / або цінних паперів (ОВДП).</a:t>
            </a:r>
          </a:p>
          <a:p>
            <a:pPr algn="just"/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Розрахунковий центр оцінює забезпечення та розраховує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значення Єдиного ліміту, в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межах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якого і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укладаються договори РЕПО.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Цінні папери враховуються в Єдиному ліміті зі знижкою до їх ринкової вартості, яка враховує ринковий ризик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ризик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ліквідності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Ринковою вартістю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ЦП певного випуску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визнається справедлива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вартість ОВДП за оцінкою НБУ, що визначена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дату оцінки забезпечення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Ринковий ризик та ризик ліквідності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враховуються при оцінці шляхом застосування коригуючого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коефіцієнта (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КК),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визначеного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НБУ для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відповідного випуску ОВДП на дату оцінки забезпечення та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додаткового коефіцієнта (ДКК), який встановлюється РЦ.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0" y="0"/>
            <a:ext cx="12191999" cy="664759"/>
            <a:chOff x="-1524000" y="0"/>
            <a:chExt cx="10668000" cy="559606"/>
          </a:xfrm>
        </p:grpSpPr>
        <p:sp>
          <p:nvSpPr>
            <p:cNvPr id="9" name="Заголовок 1"/>
            <p:cNvSpPr txBox="1">
              <a:spLocks/>
            </p:cNvSpPr>
            <p:nvPr/>
          </p:nvSpPr>
          <p:spPr>
            <a:xfrm>
              <a:off x="780256" y="0"/>
              <a:ext cx="8363744" cy="559606"/>
            </a:xfrm>
            <a:prstGeom prst="rect">
              <a:avLst/>
            </a:prstGeom>
            <a:gradFill flip="none" rotWithShape="1">
              <a:gsLst>
                <a:gs pos="0">
                  <a:srgbClr val="366C4C"/>
                </a:gs>
                <a:gs pos="100000">
                  <a:schemeClr val="bg1"/>
                </a:gs>
              </a:gsLst>
              <a:lin ang="10800000" scaled="0"/>
              <a:tileRect/>
            </a:gradFill>
          </p:spPr>
          <p:txBody>
            <a:bodyPr vert="horz" lIns="87105" tIns="43552" rIns="87105" bIns="43552" rtlCol="0" anchor="ctr">
              <a:norm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uk-UA" sz="2667" b="1" dirty="0">
                  <a:latin typeface="+mj-lt"/>
                  <a:ea typeface="+mj-ea"/>
                  <a:cs typeface="+mj-cs"/>
                </a:rPr>
                <a:t>                                       </a:t>
              </a:r>
              <a:endParaRPr lang="uk-UA" sz="3048" b="1" dirty="0">
                <a:solidFill>
                  <a:srgbClr val="FF0000"/>
                </a:solidFill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524000" y="1"/>
              <a:ext cx="2304256" cy="559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4395201" y="132596"/>
            <a:ext cx="6330517" cy="448723"/>
          </a:xfrm>
          <a:prstGeom prst="rect">
            <a:avLst/>
          </a:prstGeom>
        </p:spPr>
        <p:txBody>
          <a:bodyPr vert="horz" lIns="89988" tIns="44998" rIns="89988" bIns="44998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base">
              <a:lnSpc>
                <a:spcPct val="80000"/>
              </a:lnSpc>
              <a:spcAft>
                <a:spcPct val="0"/>
              </a:spcAft>
              <a:buNone/>
              <a:tabLst>
                <a:tab pos="886456" algn="l"/>
              </a:tabLst>
            </a:pPr>
            <a:r>
              <a:rPr lang="uk-UA" altLang="ru-RU" sz="1905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Оцінка забезпечення</a:t>
            </a:r>
            <a:endParaRPr lang="uk-UA" altLang="ru-RU" sz="1905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29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40674" y="6389207"/>
            <a:ext cx="685044" cy="379571"/>
          </a:xfrm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53400EF4-D14B-4B3E-8643-5A6D23594193}" type="slidenum">
              <a:rPr lang="uk-UA">
                <a:solidFill>
                  <a:prstClr val="black">
                    <a:tint val="75000"/>
                  </a:prstClr>
                </a:solidFill>
                <a:ea typeface="MS PGothic" pitchFamily="34" charset="-128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uk-UA" dirty="0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455468"/>
              </p:ext>
            </p:extLst>
          </p:nvPr>
        </p:nvGraphicFramePr>
        <p:xfrm>
          <a:off x="1354140" y="1112477"/>
          <a:ext cx="9371580" cy="22387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3785">
                  <a:extLst>
                    <a:ext uri="{9D8B030D-6E8A-4147-A177-3AD203B41FA5}">
                      <a16:colId xmlns:a16="http://schemas.microsoft.com/office/drawing/2014/main" val="2590398612"/>
                    </a:ext>
                  </a:extLst>
                </a:gridCol>
                <a:gridCol w="879894">
                  <a:extLst>
                    <a:ext uri="{9D8B030D-6E8A-4147-A177-3AD203B41FA5}">
                      <a16:colId xmlns:a16="http://schemas.microsoft.com/office/drawing/2014/main" val="4072296004"/>
                    </a:ext>
                  </a:extLst>
                </a:gridCol>
                <a:gridCol w="1923690">
                  <a:extLst>
                    <a:ext uri="{9D8B030D-6E8A-4147-A177-3AD203B41FA5}">
                      <a16:colId xmlns:a16="http://schemas.microsoft.com/office/drawing/2014/main" val="2798287940"/>
                    </a:ext>
                  </a:extLst>
                </a:gridCol>
                <a:gridCol w="1095555">
                  <a:extLst>
                    <a:ext uri="{9D8B030D-6E8A-4147-A177-3AD203B41FA5}">
                      <a16:colId xmlns:a16="http://schemas.microsoft.com/office/drawing/2014/main" val="1683155519"/>
                    </a:ext>
                  </a:extLst>
                </a:gridCol>
                <a:gridCol w="1086928">
                  <a:extLst>
                    <a:ext uri="{9D8B030D-6E8A-4147-A177-3AD203B41FA5}">
                      <a16:colId xmlns:a16="http://schemas.microsoft.com/office/drawing/2014/main" val="3178340746"/>
                    </a:ext>
                  </a:extLst>
                </a:gridCol>
                <a:gridCol w="1820174">
                  <a:extLst>
                    <a:ext uri="{9D8B030D-6E8A-4147-A177-3AD203B41FA5}">
                      <a16:colId xmlns:a16="http://schemas.microsoft.com/office/drawing/2014/main" val="1247929216"/>
                    </a:ext>
                  </a:extLst>
                </a:gridCol>
                <a:gridCol w="1331554">
                  <a:extLst>
                    <a:ext uri="{9D8B030D-6E8A-4147-A177-3AD203B41FA5}">
                      <a16:colId xmlns:a16="http://schemas.microsoft.com/office/drawing/2014/main" val="2945700421"/>
                    </a:ext>
                  </a:extLst>
                </a:gridCol>
              </a:tblGrid>
              <a:tr h="66833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Актив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Кількість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Справедлива вартість, за одиницю активу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Коригуючий </a:t>
                      </a:r>
                      <a:r>
                        <a:rPr lang="uk-UA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коефіцієнт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Додатковий коефіцієнт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Оцінка забезпечення, за </a:t>
                      </a:r>
                      <a:r>
                        <a:rPr lang="uk-UA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одиницю активу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Сума оцінки, грн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907722"/>
                  </a:ext>
                </a:extLst>
              </a:tr>
              <a:tr h="3926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UA4000209225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3 000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976,62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0,10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00</a:t>
                      </a:r>
                      <a:r>
                        <a:rPr lang="uk-UA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83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402</a:t>
                      </a:r>
                      <a:r>
                        <a:rPr lang="uk-UA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490</a:t>
                      </a:r>
                      <a:r>
                        <a:rPr lang="uk-UA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,00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6560739"/>
                  </a:ext>
                </a:extLst>
              </a:tr>
              <a:tr h="3926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UA4000200174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7 000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1 036,90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r>
                        <a:rPr lang="uk-UA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,9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6 </a:t>
                      </a:r>
                      <a:r>
                        <a:rPr lang="uk-UA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650</a:t>
                      </a:r>
                      <a:r>
                        <a:rPr lang="uk-UA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,00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62752175"/>
                  </a:ext>
                </a:extLst>
              </a:tr>
              <a:tr h="39261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UAH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20 000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uk-UA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00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uk-UA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,00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20 000,00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3133611"/>
                  </a:ext>
                </a:extLst>
              </a:tr>
              <a:tr h="39261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Єдиний ліміт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uk-UA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2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r>
                        <a:rPr lang="uk-UA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2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  <a:r>
                        <a:rPr lang="uk-UA" sz="12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,00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54675772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028700" y="3453945"/>
            <a:ext cx="9697018" cy="2759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Контроль за достатністю забезпечення поточних та майбутніх зобов’язань учасників клірингу здійснюється шляхом контролю за використанням Єдиного ліміту.</a:t>
            </a:r>
            <a:endParaRPr lang="en-US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uk-UA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Вільний ліміт = Єдиний ліміт - Заблоковано під зобов’язання</a:t>
            </a:r>
            <a:endParaRPr lang="en-US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Під кожну операцію РЕПО резервується (блокується) частина забезпечення, тобто зменшується вільна частина Єдиного.</a:t>
            </a:r>
            <a:endParaRPr lang="en-US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0" y="0"/>
            <a:ext cx="12191999" cy="664759"/>
            <a:chOff x="-1524000" y="0"/>
            <a:chExt cx="10668000" cy="559606"/>
          </a:xfrm>
        </p:grpSpPr>
        <p:sp>
          <p:nvSpPr>
            <p:cNvPr id="10" name="Заголовок 1"/>
            <p:cNvSpPr txBox="1">
              <a:spLocks/>
            </p:cNvSpPr>
            <p:nvPr/>
          </p:nvSpPr>
          <p:spPr>
            <a:xfrm>
              <a:off x="780256" y="0"/>
              <a:ext cx="8363744" cy="559606"/>
            </a:xfrm>
            <a:prstGeom prst="rect">
              <a:avLst/>
            </a:prstGeom>
            <a:gradFill flip="none" rotWithShape="1">
              <a:gsLst>
                <a:gs pos="0">
                  <a:srgbClr val="366C4C"/>
                </a:gs>
                <a:gs pos="100000">
                  <a:schemeClr val="bg1"/>
                </a:gs>
              </a:gsLst>
              <a:lin ang="10800000" scaled="0"/>
              <a:tileRect/>
            </a:gradFill>
          </p:spPr>
          <p:txBody>
            <a:bodyPr vert="horz" lIns="87105" tIns="43552" rIns="87105" bIns="43552" rtlCol="0" anchor="ctr">
              <a:norm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uk-UA" sz="2667" b="1" dirty="0">
                  <a:latin typeface="+mj-lt"/>
                  <a:ea typeface="+mj-ea"/>
                  <a:cs typeface="+mj-cs"/>
                </a:rPr>
                <a:t>                                       </a:t>
              </a:r>
              <a:endParaRPr lang="uk-UA" sz="3048" b="1" dirty="0">
                <a:solidFill>
                  <a:srgbClr val="FF0000"/>
                </a:solidFill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524000" y="1"/>
              <a:ext cx="2304256" cy="559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4395201" y="143769"/>
            <a:ext cx="6330517" cy="448723"/>
          </a:xfrm>
          <a:prstGeom prst="rect">
            <a:avLst/>
          </a:prstGeom>
        </p:spPr>
        <p:txBody>
          <a:bodyPr vert="horz" lIns="89988" tIns="44998" rIns="89988" bIns="44998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base">
              <a:lnSpc>
                <a:spcPct val="80000"/>
              </a:lnSpc>
              <a:spcAft>
                <a:spcPct val="0"/>
              </a:spcAft>
              <a:buNone/>
              <a:tabLst>
                <a:tab pos="886456" algn="l"/>
              </a:tabLst>
            </a:pPr>
            <a:r>
              <a:rPr lang="uk-UA" altLang="ru-RU" sz="1905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Приклад оцінки забезпечення</a:t>
            </a:r>
            <a:endParaRPr lang="uk-UA" altLang="ru-RU" sz="1905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61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40674" y="6389207"/>
            <a:ext cx="685044" cy="379571"/>
          </a:xfrm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53400EF4-D14B-4B3E-8643-5A6D23594193}" type="slidenum">
              <a:rPr lang="uk-UA">
                <a:solidFill>
                  <a:prstClr val="black">
                    <a:tint val="75000"/>
                  </a:prstClr>
                </a:solidFill>
                <a:ea typeface="MS PGothic" pitchFamily="34" charset="-128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uk-UA" dirty="0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1" y="-8509"/>
            <a:ext cx="12191999" cy="664759"/>
            <a:chOff x="-1524000" y="0"/>
            <a:chExt cx="10668000" cy="559606"/>
          </a:xfrm>
        </p:grpSpPr>
        <p:sp>
          <p:nvSpPr>
            <p:cNvPr id="16" name="Заголовок 1"/>
            <p:cNvSpPr txBox="1">
              <a:spLocks/>
            </p:cNvSpPr>
            <p:nvPr/>
          </p:nvSpPr>
          <p:spPr>
            <a:xfrm>
              <a:off x="780256" y="0"/>
              <a:ext cx="8363744" cy="559606"/>
            </a:xfrm>
            <a:prstGeom prst="rect">
              <a:avLst/>
            </a:prstGeom>
            <a:gradFill flip="none" rotWithShape="1">
              <a:gsLst>
                <a:gs pos="0">
                  <a:srgbClr val="366C4C"/>
                </a:gs>
                <a:gs pos="100000">
                  <a:schemeClr val="bg1"/>
                </a:gs>
              </a:gsLst>
              <a:lin ang="10800000" scaled="0"/>
              <a:tileRect/>
            </a:gradFill>
          </p:spPr>
          <p:txBody>
            <a:bodyPr vert="horz" lIns="87105" tIns="43552" rIns="87105" bIns="43552" rtlCol="0" anchor="ctr">
              <a:norm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uk-UA" sz="2667" b="1" dirty="0">
                  <a:latin typeface="+mj-lt"/>
                  <a:ea typeface="+mj-ea"/>
                  <a:cs typeface="+mj-cs"/>
                </a:rPr>
                <a:t>                                       </a:t>
              </a:r>
              <a:endParaRPr lang="uk-UA" sz="3048" b="1" dirty="0">
                <a:solidFill>
                  <a:srgbClr val="FF0000"/>
                </a:solidFill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524000" y="1"/>
              <a:ext cx="2304256" cy="559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5563244" y="109353"/>
            <a:ext cx="6330517" cy="448723"/>
          </a:xfrm>
          <a:prstGeom prst="rect">
            <a:avLst/>
          </a:prstGeom>
        </p:spPr>
        <p:txBody>
          <a:bodyPr vert="horz" lIns="89988" tIns="44998" rIns="89988" bIns="44998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base">
              <a:lnSpc>
                <a:spcPct val="80000"/>
              </a:lnSpc>
              <a:spcAft>
                <a:spcPct val="0"/>
              </a:spcAft>
              <a:buNone/>
              <a:tabLst>
                <a:tab pos="886456" algn="l"/>
              </a:tabLst>
            </a:pPr>
            <a:r>
              <a:rPr lang="uk-UA" altLang="ru-RU" sz="1905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Оцінка </a:t>
            </a:r>
            <a:r>
              <a:rPr lang="uk-UA" altLang="ru-RU" sz="1905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uk-UA" altLang="ru-RU" sz="1905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обов</a:t>
            </a:r>
            <a:r>
              <a:rPr lang="en-US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  <a:r>
              <a:rPr lang="uk-UA" altLang="ru-RU" sz="1905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язань</a:t>
            </a:r>
            <a:r>
              <a:rPr lang="uk-UA" altLang="ru-RU" sz="1905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та розрахунок забезпечення</a:t>
            </a:r>
            <a:endParaRPr lang="uk-UA" altLang="ru-RU" sz="1905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5774" y="814607"/>
            <a:ext cx="106622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Під кожне </a:t>
            </a:r>
            <a:r>
              <a:rPr lang="uk-UA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зобов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язання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учасника клірингу блокується частина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єдиного ліміту.</a:t>
            </a:r>
          </a:p>
          <a:p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Забезпечення під кожне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зобов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язання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складається з базової та додаткової частин.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809445"/>
              </p:ext>
            </p:extLst>
          </p:nvPr>
        </p:nvGraphicFramePr>
        <p:xfrm>
          <a:off x="6668219" y="1988627"/>
          <a:ext cx="5225542" cy="45847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2771">
                  <a:extLst>
                    <a:ext uri="{9D8B030D-6E8A-4147-A177-3AD203B41FA5}">
                      <a16:colId xmlns:a16="http://schemas.microsoft.com/office/drawing/2014/main" val="302525211"/>
                    </a:ext>
                  </a:extLst>
                </a:gridCol>
                <a:gridCol w="121802">
                  <a:extLst>
                    <a:ext uri="{9D8B030D-6E8A-4147-A177-3AD203B41FA5}">
                      <a16:colId xmlns:a16="http://schemas.microsoft.com/office/drawing/2014/main" val="3144024552"/>
                    </a:ext>
                  </a:extLst>
                </a:gridCol>
                <a:gridCol w="2490969">
                  <a:extLst>
                    <a:ext uri="{9D8B030D-6E8A-4147-A177-3AD203B41FA5}">
                      <a16:colId xmlns:a16="http://schemas.microsoft.com/office/drawing/2014/main" val="429546831"/>
                    </a:ext>
                  </a:extLst>
                </a:gridCol>
              </a:tblGrid>
              <a:tr h="35619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Забезпечення Кредитора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B8A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Забезпечення Позичальника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B8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370135"/>
                  </a:ext>
                </a:extLst>
              </a:tr>
              <a:tr h="312115">
                <a:tc gridSpan="3"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634066"/>
                  </a:ext>
                </a:extLst>
              </a:tr>
              <a:tr h="1423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Укладання РЕПО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152453"/>
                  </a:ext>
                </a:extLst>
              </a:tr>
              <a:tr h="142347">
                <a:tc gridSpan="3"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 умовою негайних розрахунків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324490"/>
                  </a:ext>
                </a:extLst>
              </a:tr>
              <a:tr h="142347">
                <a:tc gridSpan="3"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870462"/>
                  </a:ext>
                </a:extLst>
              </a:tr>
              <a:tr h="284693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* БЗ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092829"/>
                  </a:ext>
                </a:extLst>
              </a:tr>
              <a:tr h="284693">
                <a:tc gridSpan="3"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стандартних умовах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4184032"/>
                  </a:ext>
                </a:extLst>
              </a:tr>
              <a:tr h="284693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* БЗ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БЗ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856895"/>
                  </a:ext>
                </a:extLst>
              </a:tr>
              <a:tr h="333004">
                <a:tc gridSpan="3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77182"/>
                  </a:ext>
                </a:extLst>
              </a:tr>
              <a:tr h="284693">
                <a:tc gridSpan="3"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Основна клірингова сесія (день укладання РЕПО)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610768"/>
                  </a:ext>
                </a:extLst>
              </a:tr>
              <a:tr h="284693">
                <a:tc gridSpan="3">
                  <a:txBody>
                    <a:bodyPr/>
                    <a:lstStyle/>
                    <a:p>
                      <a:pPr marL="85725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якщо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розрахунки за 1-ю частиною  відбулись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039770"/>
                  </a:ext>
                </a:extLst>
              </a:tr>
              <a:tr h="284693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* БЗ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941089"/>
                  </a:ext>
                </a:extLst>
              </a:tr>
              <a:tr h="336366">
                <a:tc gridSpan="3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767506"/>
                  </a:ext>
                </a:extLst>
              </a:tr>
              <a:tr h="284693">
                <a:tc gridSpan="3"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Процедура  </a:t>
                      </a:r>
                      <a:r>
                        <a:rPr lang="uk-UA" sz="14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</a:t>
                      </a: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4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4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762099"/>
                  </a:ext>
                </a:extLst>
              </a:tr>
              <a:tr h="569384">
                <a:tc gridSpan="2"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* БЗ + ДЗ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 цьому забезпечення ≥ БЗ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+ ДЗ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 цьому забезпечення ≥ 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274009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905773" y="1988627"/>
            <a:ext cx="5641675" cy="46265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uk-UA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Базова частина забезпечення (БЗ) розраховується на підставі суми 1-ї частини РЕПО (Сума1) та коефіцієнту обліку </a:t>
            </a:r>
            <a:r>
              <a:rPr lang="uk-UA" sz="1400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забов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1400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язань</a:t>
            </a:r>
            <a:r>
              <a:rPr lang="uk-UA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(КОЗ). При чому КОЗ дорівнює розміру стандартного дисконту, який застосовується при укладанні договору РЕПО.</a:t>
            </a:r>
            <a:endParaRPr lang="uk-UA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БЗ </a:t>
            </a:r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ума1 </a:t>
            </a:r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КОЗ </a:t>
            </a:r>
            <a:endParaRPr lang="uk-UA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Додаткова частина забезпечення (ДЗ) розраховується кожного дня при проведенні п</a:t>
            </a:r>
            <a:r>
              <a:rPr lang="uk-U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роцедури </a:t>
            </a:r>
            <a:r>
              <a:rPr lang="uk-UA" sz="1400" dirty="0" err="1">
                <a:latin typeface="Arial" panose="020B0604020202020204" pitchFamily="34" charset="0"/>
                <a:cs typeface="Arial" panose="020B0604020202020204" pitchFamily="34" charset="0"/>
              </a:rPr>
              <a:t>Mark-to-market</a:t>
            </a:r>
            <a:r>
              <a:rPr lang="uk-UA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або отриманні від фондової біржі розпорядження на зміну параметрів договору РЕПО та може приймати від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ємне значення.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Розмір додаткової частини забезпечення для кожної із сторін договору РЕПО залежіть від: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uk-UA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Зміни вартості цінних паперів предмету договору РЕПО;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uk-UA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Нарахованих відсотків за ставкою РЕПО за час з дати укладання договору;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uk-UA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Сплачених купонних виплат та розрахунку доходів від реінвестування купонних виплат під ставку РЕПО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2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40674" y="6389207"/>
            <a:ext cx="685044" cy="379571"/>
          </a:xfrm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53400EF4-D14B-4B3E-8643-5A6D23594193}" type="slidenum">
              <a:rPr lang="uk-UA">
                <a:solidFill>
                  <a:prstClr val="black">
                    <a:tint val="75000"/>
                  </a:prstClr>
                </a:solidFill>
                <a:ea typeface="MS PGothic" pitchFamily="34" charset="-128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uk-UA" dirty="0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53683" y="997717"/>
                <a:ext cx="11524891" cy="58303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defTabSz="53975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i="1">
                          <a:latin typeface="Cambria Math" panose="02040503050406030204" pitchFamily="18" charset="0"/>
                        </a:rPr>
                        <m:t>ДЗ= </m:t>
                      </m:r>
                      <m:r>
                        <a:rPr lang="uk-UA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К∗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uk-UA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РВ</m:t>
                          </m:r>
                          <m:r>
                            <a:rPr lang="uk-UA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uk-UA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−РВо</m:t>
                          </m:r>
                        </m:e>
                      </m:d>
                      <m:r>
                        <a:rPr lang="uk-UA" i="1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uk-UA" i="1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1−Д</m:t>
                          </m:r>
                        </m:e>
                      </m:d>
                      <m:r>
                        <a:rPr lang="uk-UA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∗К∗РВо∗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uk-UA" i="1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1+СР∗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accent4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chemeClr val="accent4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uk-UA" i="1">
                                      <a:solidFill>
                                        <a:schemeClr val="accent4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Т</m:t>
                                  </m:r>
                                  <m:r>
                                    <a:rPr lang="uk-UA" i="1">
                                      <a:solidFill>
                                        <a:schemeClr val="accent4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uk-UA" i="1">
                                      <a:solidFill>
                                        <a:schemeClr val="accent4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uk-UA" i="1">
                                      <a:solidFill>
                                        <a:schemeClr val="accent4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𝑇𝑜</m:t>
                                  </m:r>
                                </m:e>
                              </m:d>
                            </m:num>
                            <m:den>
                              <m:r>
                                <a:rPr lang="uk-UA" i="1">
                                  <a:solidFill>
                                    <a:schemeClr val="accent4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365 </m:t>
                              </m:r>
                            </m:den>
                          </m:f>
                        </m:e>
                      </m:d>
                      <m:r>
                        <a:rPr lang="uk-UA" i="1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uk-UA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uk-UA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uk-UA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uk-UA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К∗</m:t>
                          </m:r>
                          <m:r>
                            <a:rPr lang="ru-RU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КВ</m:t>
                          </m:r>
                          <m:r>
                            <a:rPr lang="en-US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∗РК</m:t>
                          </m:r>
                          <m:r>
                            <a:rPr lang="uk-UA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uk-UA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uk-UA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1+СР∗</m:t>
                              </m:r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chemeClr val="accent6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uk-UA" i="1">
                                          <a:solidFill>
                                            <a:schemeClr val="accent6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Т</m:t>
                                      </m:r>
                                      <m:r>
                                        <a:rPr lang="uk-UA" i="1">
                                          <a:solidFill>
                                            <a:schemeClr val="accent6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uk-UA" i="1">
                                          <a:solidFill>
                                            <a:schemeClr val="accent6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uk-UA" i="1">
                                          <a:solidFill>
                                            <a:schemeClr val="accent6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  <m:r>
                                        <a:rPr lang="uk-UA" i="1">
                                          <a:solidFill>
                                            <a:schemeClr val="accent6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к</m:t>
                                      </m:r>
                                      <m:r>
                                        <a:rPr lang="uk-UA" i="1">
                                          <a:solidFill>
                                            <a:schemeClr val="accent6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uk-UA" i="1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365 </m:t>
                                  </m:r>
                                </m:den>
                              </m:f>
                            </m:e>
                          </m:d>
                        </m:e>
                      </m:nary>
                    </m:oMath>
                  </m:oMathPara>
                </a14:m>
                <a:endParaRPr lang="uk-UA" i="1" dirty="0"/>
              </a:p>
              <a:p>
                <a:endParaRPr lang="uk-UA" i="1" dirty="0"/>
              </a:p>
              <a:p>
                <a:pPr marL="534988"/>
                <a:r>
                  <a:rPr lang="ru-RU" dirty="0" err="1" smtClean="0">
                    <a:solidFill>
                      <a:schemeClr val="accent1">
                        <a:lumMod val="75000"/>
                      </a:schemeClr>
                    </a:solidFill>
                  </a:rPr>
                  <a:t>Різниця</a:t>
                </a:r>
                <a:r>
                  <a:rPr lang="ru-RU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в </a:t>
                </a:r>
                <a:r>
                  <a:rPr lang="ru-RU" dirty="0" err="1" smtClean="0">
                    <a:solidFill>
                      <a:schemeClr val="accent1">
                        <a:lumMod val="75000"/>
                      </a:schemeClr>
                    </a:solidFill>
                  </a:rPr>
                  <a:t>ціні</a:t>
                </a:r>
                <a:r>
                  <a:rPr lang="ru-RU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ОВДП, </a:t>
                </a:r>
                <a:r>
                  <a:rPr lang="ru-RU" dirty="0" err="1" smtClean="0">
                    <a:solidFill>
                      <a:schemeClr val="accent1">
                        <a:lumMod val="75000"/>
                      </a:schemeClr>
                    </a:solidFill>
                  </a:rPr>
                  <a:t>що</a:t>
                </a:r>
                <a:r>
                  <a:rPr lang="ru-RU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ru-RU" dirty="0" err="1" smtClean="0">
                    <a:solidFill>
                      <a:schemeClr val="accent1">
                        <a:lumMod val="75000"/>
                      </a:schemeClr>
                    </a:solidFill>
                  </a:rPr>
                  <a:t>передані</a:t>
                </a:r>
                <a:r>
                  <a:rPr lang="ru-RU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ru-RU" dirty="0" err="1" smtClean="0">
                    <a:solidFill>
                      <a:schemeClr val="accent1">
                        <a:lumMod val="75000"/>
                      </a:schemeClr>
                    </a:solidFill>
                  </a:rPr>
                  <a:t>позичальником</a:t>
                </a:r>
                <a:r>
                  <a:rPr lang="ru-RU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ru-RU" dirty="0" err="1" smtClean="0">
                    <a:solidFill>
                      <a:schemeClr val="accent1">
                        <a:lumMod val="75000"/>
                      </a:schemeClr>
                    </a:solidFill>
                  </a:rPr>
                  <a:t>кредиторові</a:t>
                </a:r>
                <a:r>
                  <a:rPr lang="ru-RU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по 1-й </a:t>
                </a:r>
                <a:r>
                  <a:rPr lang="ru-RU" dirty="0" err="1" smtClean="0">
                    <a:solidFill>
                      <a:schemeClr val="accent1">
                        <a:lumMod val="75000"/>
                      </a:schemeClr>
                    </a:solidFill>
                  </a:rPr>
                  <a:t>частині</a:t>
                </a:r>
                <a:r>
                  <a:rPr lang="ru-RU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договору РЕПО</a:t>
                </a:r>
              </a:p>
              <a:p>
                <a:pPr marL="534988"/>
                <a:endParaRPr lang="ru-RU" dirty="0"/>
              </a:p>
              <a:p>
                <a:pPr marL="534988"/>
                <a:r>
                  <a:rPr lang="uk-UA" dirty="0" smtClean="0">
                    <a:solidFill>
                      <a:schemeClr val="accent4">
                        <a:lumMod val="75000"/>
                      </a:schemeClr>
                    </a:solidFill>
                  </a:rPr>
                  <a:t>Відсотковий дохід</a:t>
                </a:r>
                <a:r>
                  <a:rPr lang="ru-RU" dirty="0" smtClean="0">
                    <a:solidFill>
                      <a:schemeClr val="accent4">
                        <a:lumMod val="75000"/>
                      </a:schemeClr>
                    </a:solidFill>
                  </a:rPr>
                  <a:t>, </a:t>
                </a:r>
                <a:r>
                  <a:rPr lang="ru-RU" dirty="0" err="1" smtClean="0">
                    <a:solidFill>
                      <a:schemeClr val="accent4">
                        <a:lumMod val="75000"/>
                      </a:schemeClr>
                    </a:solidFill>
                  </a:rPr>
                  <a:t>що</a:t>
                </a:r>
                <a:r>
                  <a:rPr lang="ru-RU" dirty="0" smtClean="0">
                    <a:solidFill>
                      <a:schemeClr val="accent4">
                        <a:lumMod val="75000"/>
                      </a:schemeClr>
                    </a:solidFill>
                  </a:rPr>
                  <a:t> </a:t>
                </a:r>
                <a:r>
                  <a:rPr lang="ru-RU" dirty="0" err="1" smtClean="0">
                    <a:solidFill>
                      <a:schemeClr val="accent4">
                        <a:lumMod val="75000"/>
                      </a:schemeClr>
                    </a:solidFill>
                  </a:rPr>
                  <a:t>нарахований</a:t>
                </a:r>
                <a:r>
                  <a:rPr lang="ru-RU" dirty="0" smtClean="0">
                    <a:solidFill>
                      <a:schemeClr val="accent4">
                        <a:lumMod val="75000"/>
                      </a:schemeClr>
                    </a:solidFill>
                  </a:rPr>
                  <a:t> </a:t>
                </a:r>
                <a:r>
                  <a:rPr lang="ru-RU" dirty="0">
                    <a:solidFill>
                      <a:schemeClr val="accent4">
                        <a:lumMod val="75000"/>
                      </a:schemeClr>
                    </a:solidFill>
                  </a:rPr>
                  <a:t>по </a:t>
                </a:r>
                <a:r>
                  <a:rPr lang="ru-RU" dirty="0" err="1" smtClean="0">
                    <a:solidFill>
                      <a:schemeClr val="accent4">
                        <a:lumMod val="75000"/>
                      </a:schemeClr>
                    </a:solidFill>
                  </a:rPr>
                  <a:t>ставці</a:t>
                </a:r>
                <a:r>
                  <a:rPr lang="ru-RU" dirty="0" smtClean="0">
                    <a:solidFill>
                      <a:schemeClr val="accent4">
                        <a:lumMod val="75000"/>
                      </a:schemeClr>
                    </a:solidFill>
                  </a:rPr>
                  <a:t> </a:t>
                </a:r>
                <a:r>
                  <a:rPr lang="ru-RU" dirty="0">
                    <a:solidFill>
                      <a:schemeClr val="accent4">
                        <a:lumMod val="75000"/>
                      </a:schemeClr>
                    </a:solidFill>
                  </a:rPr>
                  <a:t>РЕПО </a:t>
                </a:r>
                <a:r>
                  <a:rPr lang="ru-RU" dirty="0" smtClean="0">
                    <a:solidFill>
                      <a:schemeClr val="accent4">
                        <a:lumMod val="75000"/>
                      </a:schemeClr>
                    </a:solidFill>
                  </a:rPr>
                  <a:t>з </a:t>
                </a:r>
                <a:r>
                  <a:rPr lang="ru-RU" dirty="0" err="1" smtClean="0">
                    <a:solidFill>
                      <a:schemeClr val="accent4">
                        <a:lumMod val="75000"/>
                      </a:schemeClr>
                    </a:solidFill>
                  </a:rPr>
                  <a:t>дати</a:t>
                </a:r>
                <a:r>
                  <a:rPr lang="ru-RU" dirty="0" smtClean="0">
                    <a:solidFill>
                      <a:schemeClr val="accent4">
                        <a:lumMod val="75000"/>
                      </a:schemeClr>
                    </a:solidFill>
                  </a:rPr>
                  <a:t> </a:t>
                </a:r>
                <a:r>
                  <a:rPr lang="ru-RU" dirty="0" err="1" smtClean="0">
                    <a:solidFill>
                      <a:schemeClr val="accent4">
                        <a:lumMod val="75000"/>
                      </a:schemeClr>
                    </a:solidFill>
                  </a:rPr>
                  <a:t>укладання</a:t>
                </a:r>
                <a:r>
                  <a:rPr lang="ru-RU" dirty="0" smtClean="0">
                    <a:solidFill>
                      <a:schemeClr val="accent4">
                        <a:lumMod val="75000"/>
                      </a:schemeClr>
                    </a:solidFill>
                  </a:rPr>
                  <a:t> РЕПО</a:t>
                </a:r>
                <a:endParaRPr lang="en-US" dirty="0">
                  <a:solidFill>
                    <a:schemeClr val="accent4">
                      <a:lumMod val="75000"/>
                    </a:schemeClr>
                  </a:solidFill>
                </a:endParaRPr>
              </a:p>
              <a:p>
                <a:pPr marL="534988"/>
                <a:r>
                  <a:rPr lang="ru-RU" dirty="0"/>
                  <a:t> </a:t>
                </a:r>
                <a:endParaRPr lang="en-US" dirty="0"/>
              </a:p>
              <a:p>
                <a:pPr marL="534988"/>
                <a:r>
                  <a:rPr lang="ru-RU" dirty="0" err="1" smtClean="0">
                    <a:solidFill>
                      <a:schemeClr val="accent6">
                        <a:lumMod val="75000"/>
                      </a:schemeClr>
                    </a:solidFill>
                  </a:rPr>
                  <a:t>Купонні</a:t>
                </a:r>
                <a:r>
                  <a:rPr lang="ru-RU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ru-RU" dirty="0" err="1" smtClean="0">
                    <a:solidFill>
                      <a:schemeClr val="accent6">
                        <a:lumMod val="75000"/>
                      </a:schemeClr>
                    </a:solidFill>
                  </a:rPr>
                  <a:t>виплати</a:t>
                </a:r>
                <a:r>
                  <a:rPr lang="ru-RU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та </a:t>
                </a:r>
                <a:r>
                  <a:rPr lang="ru-RU" dirty="0" err="1" smtClean="0">
                    <a:solidFill>
                      <a:schemeClr val="accent6">
                        <a:lumMod val="75000"/>
                      </a:schemeClr>
                    </a:solidFill>
                  </a:rPr>
                  <a:t>дохід</a:t>
                </a:r>
                <a:r>
                  <a:rPr lang="ru-RU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ru-RU" dirty="0" err="1" smtClean="0">
                    <a:solidFill>
                      <a:schemeClr val="accent6">
                        <a:lumMod val="75000"/>
                      </a:schemeClr>
                    </a:solidFill>
                  </a:rPr>
                  <a:t>від</a:t>
                </a:r>
                <a:r>
                  <a:rPr lang="ru-RU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ru-RU" dirty="0" err="1" smtClean="0">
                    <a:solidFill>
                      <a:schemeClr val="accent6">
                        <a:lumMod val="75000"/>
                      </a:schemeClr>
                    </a:solidFill>
                  </a:rPr>
                  <a:t>їх</a:t>
                </a:r>
                <a:r>
                  <a:rPr lang="ru-RU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ru-RU" dirty="0" err="1" smtClean="0">
                    <a:solidFill>
                      <a:schemeClr val="accent6">
                        <a:lumMod val="75000"/>
                      </a:schemeClr>
                    </a:solidFill>
                  </a:rPr>
                  <a:t>реінвестування</a:t>
                </a:r>
                <a:r>
                  <a:rPr lang="ru-RU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ru-RU" dirty="0" err="1" smtClean="0">
                    <a:solidFill>
                      <a:schemeClr val="accent6">
                        <a:lumMod val="75000"/>
                      </a:schemeClr>
                    </a:solidFill>
                  </a:rPr>
                  <a:t>під</a:t>
                </a:r>
                <a:r>
                  <a:rPr lang="ru-RU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ставку РЕПО</a:t>
                </a:r>
              </a:p>
              <a:p>
                <a:pPr marL="534988"/>
                <a:endParaRPr lang="en-US" dirty="0"/>
              </a:p>
              <a:p>
                <a:pPr marL="534988"/>
                <a:r>
                  <a:rPr lang="uk-UA" i="1" dirty="0"/>
                  <a:t>К – кількість цінних паперів в договорі РЕПО;</a:t>
                </a:r>
                <a:endParaRPr lang="en-US" dirty="0"/>
              </a:p>
              <a:p>
                <a:pPr marL="534988"/>
                <a:r>
                  <a:rPr lang="uk-UA" i="1" dirty="0" err="1"/>
                  <a:t>РВm</a:t>
                </a:r>
                <a:r>
                  <a:rPr lang="uk-UA" i="1" dirty="0"/>
                  <a:t> – ринкова вартість цінного папера визначена на дату розрахунку ДЗ;</a:t>
                </a:r>
                <a:endParaRPr lang="en-US" dirty="0"/>
              </a:p>
              <a:p>
                <a:pPr marL="534988"/>
                <a:r>
                  <a:rPr lang="uk-UA" i="1" dirty="0" err="1"/>
                  <a:t>РВо</a:t>
                </a:r>
                <a:r>
                  <a:rPr lang="uk-UA" i="1" dirty="0"/>
                  <a:t> – ринкова вартість цінного папера визначена на дату укладання;</a:t>
                </a:r>
                <a:endParaRPr lang="en-US" dirty="0"/>
              </a:p>
              <a:p>
                <a:pPr marL="534988"/>
                <a:r>
                  <a:rPr lang="uk-UA" i="1" dirty="0"/>
                  <a:t>Д – дисконт;</a:t>
                </a:r>
                <a:endParaRPr lang="en-US" dirty="0"/>
              </a:p>
              <a:p>
                <a:pPr marL="534988"/>
                <a:r>
                  <a:rPr lang="uk-UA" i="1" dirty="0"/>
                  <a:t>СР – ставка договору РЕПО;</a:t>
                </a:r>
                <a:endParaRPr lang="en-US" dirty="0"/>
              </a:p>
              <a:p>
                <a:pPr marL="534988"/>
                <a:r>
                  <a:rPr lang="uk-UA" i="1" dirty="0" err="1"/>
                  <a:t>Tm</a:t>
                </a:r>
                <a:r>
                  <a:rPr lang="uk-UA" i="1" dirty="0"/>
                  <a:t> – дата розрахунку розміру ДЗ;</a:t>
                </a:r>
                <a:endParaRPr lang="en-US" dirty="0"/>
              </a:p>
              <a:p>
                <a:pPr marL="534988"/>
                <a:r>
                  <a:rPr lang="uk-UA" i="1" dirty="0" err="1"/>
                  <a:t>Tki</a:t>
                </a:r>
                <a:r>
                  <a:rPr lang="uk-UA" i="1" dirty="0"/>
                  <a:t> – дата сплати i</a:t>
                </a:r>
                <a:r>
                  <a:rPr lang="ru-RU" i="1" dirty="0"/>
                  <a:t>-</a:t>
                </a:r>
                <a:r>
                  <a:rPr lang="uk-UA" i="1" dirty="0"/>
                  <a:t>го купону;</a:t>
                </a:r>
                <a:endParaRPr lang="en-US" dirty="0"/>
              </a:p>
              <a:p>
                <a:pPr marL="534988"/>
                <a:r>
                  <a:rPr lang="uk-UA" i="1" dirty="0"/>
                  <a:t>То – дата укладання договору РЕПО;</a:t>
                </a:r>
                <a:endParaRPr lang="en-US" dirty="0"/>
              </a:p>
              <a:p>
                <a:pPr marL="534988"/>
                <a:r>
                  <a:rPr lang="uk-UA" i="1" dirty="0" err="1"/>
                  <a:t>РКi</a:t>
                </a:r>
                <a:r>
                  <a:rPr lang="uk-UA" i="1" dirty="0"/>
                  <a:t>  </a:t>
                </a:r>
                <a:r>
                  <a:rPr lang="ru-RU" i="1" dirty="0"/>
                  <a:t>– </a:t>
                </a:r>
                <a:r>
                  <a:rPr lang="uk-UA" i="1" dirty="0"/>
                  <a:t>розмір сплаченого i</a:t>
                </a:r>
                <a:r>
                  <a:rPr lang="ru-RU" i="1" dirty="0"/>
                  <a:t>-го </a:t>
                </a:r>
                <a:r>
                  <a:rPr lang="uk-UA" i="1" dirty="0"/>
                  <a:t>купону, якщо купон не був сплачений, то </a:t>
                </a:r>
                <a:r>
                  <a:rPr lang="uk-UA" i="1" dirty="0" err="1"/>
                  <a:t>РКi</a:t>
                </a:r>
                <a:r>
                  <a:rPr lang="uk-UA" i="1" dirty="0"/>
                  <a:t> =0;</a:t>
                </a:r>
                <a:endParaRPr lang="en-US" dirty="0"/>
              </a:p>
              <a:p>
                <a:pPr marL="534988"/>
                <a:r>
                  <a:rPr lang="ru-RU" i="1" dirty="0"/>
                  <a:t>КВ</a:t>
                </a:r>
                <a:r>
                  <a:rPr lang="en-US" i="1" dirty="0" err="1"/>
                  <a:t>i</a:t>
                </a:r>
                <a:r>
                  <a:rPr lang="ru-RU" i="1" dirty="0"/>
                  <a:t> –</a:t>
                </a:r>
                <a:r>
                  <a:rPr lang="uk-UA" i="1" dirty="0"/>
                  <a:t> офіційний курс валюти номіналу цінного паперу на дату сплати i</a:t>
                </a:r>
                <a:r>
                  <a:rPr lang="ru-RU" i="1" dirty="0"/>
                  <a:t>-го </a:t>
                </a:r>
                <a:r>
                  <a:rPr lang="uk-UA" i="1" dirty="0"/>
                  <a:t>купону;</a:t>
                </a:r>
                <a:endParaRPr lang="en-US" dirty="0"/>
              </a:p>
              <a:p>
                <a:pPr marL="534988"/>
                <a:r>
                  <a:rPr lang="uk-UA" i="1" dirty="0"/>
                  <a:t>n</a:t>
                </a:r>
                <a:r>
                  <a:rPr lang="ru-RU" i="1" dirty="0"/>
                  <a:t> – </a:t>
                </a:r>
                <a:r>
                  <a:rPr lang="uk-UA" i="1" dirty="0"/>
                  <a:t>кількість сплачених купонів</a:t>
                </a:r>
                <a:r>
                  <a:rPr lang="uk-UA" i="1" dirty="0" smtClean="0"/>
                  <a:t>.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683" y="997717"/>
                <a:ext cx="11524891" cy="5830379"/>
              </a:xfrm>
              <a:prstGeom prst="rect">
                <a:avLst/>
              </a:prstGeom>
              <a:blipFill>
                <a:blip r:embed="rId2"/>
                <a:stretch>
                  <a:fillRect b="-8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Группа 7"/>
          <p:cNvGrpSpPr/>
          <p:nvPr/>
        </p:nvGrpSpPr>
        <p:grpSpPr>
          <a:xfrm>
            <a:off x="1" y="-16485"/>
            <a:ext cx="12191999" cy="664759"/>
            <a:chOff x="-1524000" y="0"/>
            <a:chExt cx="10668000" cy="559606"/>
          </a:xfrm>
        </p:grpSpPr>
        <p:sp>
          <p:nvSpPr>
            <p:cNvPr id="9" name="Заголовок 1"/>
            <p:cNvSpPr txBox="1">
              <a:spLocks/>
            </p:cNvSpPr>
            <p:nvPr/>
          </p:nvSpPr>
          <p:spPr>
            <a:xfrm>
              <a:off x="780256" y="0"/>
              <a:ext cx="8363744" cy="559606"/>
            </a:xfrm>
            <a:prstGeom prst="rect">
              <a:avLst/>
            </a:prstGeom>
            <a:gradFill flip="none" rotWithShape="1">
              <a:gsLst>
                <a:gs pos="0">
                  <a:srgbClr val="366C4C"/>
                </a:gs>
                <a:gs pos="100000">
                  <a:schemeClr val="bg1"/>
                </a:gs>
              </a:gsLst>
              <a:lin ang="10800000" scaled="0"/>
              <a:tileRect/>
            </a:gradFill>
          </p:spPr>
          <p:txBody>
            <a:bodyPr vert="horz" lIns="87105" tIns="43552" rIns="87105" bIns="43552" rtlCol="0" anchor="ctr">
              <a:norm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uk-UA" sz="2667" b="1" dirty="0">
                  <a:latin typeface="+mj-lt"/>
                  <a:ea typeface="+mj-ea"/>
                  <a:cs typeface="+mj-cs"/>
                </a:rPr>
                <a:t>                                       </a:t>
              </a:r>
              <a:endParaRPr lang="uk-UA" sz="3048" b="1" dirty="0">
                <a:solidFill>
                  <a:srgbClr val="FF0000"/>
                </a:solidFill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524000" y="1"/>
              <a:ext cx="2304256" cy="559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4395201" y="132596"/>
            <a:ext cx="6330517" cy="448723"/>
          </a:xfrm>
          <a:prstGeom prst="rect">
            <a:avLst/>
          </a:prstGeom>
        </p:spPr>
        <p:txBody>
          <a:bodyPr vert="horz" lIns="89988" tIns="44998" rIns="89988" bIns="44998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base">
              <a:lnSpc>
                <a:spcPct val="80000"/>
              </a:lnSpc>
              <a:spcAft>
                <a:spcPct val="0"/>
              </a:spcAft>
              <a:buNone/>
              <a:tabLst>
                <a:tab pos="886456" algn="l"/>
              </a:tabLst>
            </a:pPr>
            <a:r>
              <a:rPr lang="uk-UA" altLang="ru-RU" sz="1905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Розрахунок додаткової частини забезпечення</a:t>
            </a:r>
            <a:endParaRPr lang="uk-UA" altLang="ru-RU" sz="1905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65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SC">
  <a:themeElements>
    <a:clrScheme name="Другая 1">
      <a:dk1>
        <a:srgbClr val="0C0C0C"/>
      </a:dk1>
      <a:lt1>
        <a:srgbClr val="FFFFFF"/>
      </a:lt1>
      <a:dk2>
        <a:srgbClr val="255327"/>
      </a:dk2>
      <a:lt2>
        <a:srgbClr val="F1F8ED"/>
      </a:lt2>
      <a:accent1>
        <a:srgbClr val="255327"/>
      </a:accent1>
      <a:accent2>
        <a:srgbClr val="1C7935"/>
      </a:accent2>
      <a:accent3>
        <a:srgbClr val="7CB460"/>
      </a:accent3>
      <a:accent4>
        <a:srgbClr val="D1C39F"/>
      </a:accent4>
      <a:accent5>
        <a:srgbClr val="E8E1CE"/>
      </a:accent5>
      <a:accent6>
        <a:srgbClr val="F6F8EE"/>
      </a:accent6>
      <a:hlink>
        <a:srgbClr val="0000FF"/>
      </a:hlink>
      <a:folHlink>
        <a:srgbClr val="800080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SC" id="{5406CF86-3090-4A19-A334-B2CDD8040503}" vid="{EEB3B244-D3E5-48E1-AE71-A560D279A7E4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9381</TotalTime>
  <Words>2003</Words>
  <Application>Microsoft Office PowerPoint</Application>
  <PresentationFormat>Широкоэкранный</PresentationFormat>
  <Paragraphs>294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MS PGothic</vt:lpstr>
      <vt:lpstr>Arial</vt:lpstr>
      <vt:lpstr>Calibri</vt:lpstr>
      <vt:lpstr>Calibri Light</vt:lpstr>
      <vt:lpstr>Cambria Math</vt:lpstr>
      <vt:lpstr>Times New Roman</vt:lpstr>
      <vt:lpstr>Wingdings</vt:lpstr>
      <vt:lpstr>Тема Office</vt:lpstr>
      <vt:lpstr>1_ТемаSC</vt:lpstr>
      <vt:lpstr>РЕПО з контролем ризиків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Комісаров Євген Анатолійович</dc:creator>
  <cp:lastModifiedBy>Комісаров Євген Анатолійович</cp:lastModifiedBy>
  <cp:revision>239</cp:revision>
  <cp:lastPrinted>2020-08-11T11:56:19Z</cp:lastPrinted>
  <dcterms:created xsi:type="dcterms:W3CDTF">2020-01-31T11:35:32Z</dcterms:created>
  <dcterms:modified xsi:type="dcterms:W3CDTF">2021-04-29T07:40:28Z</dcterms:modified>
</cp:coreProperties>
</file>